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-744" y="-96"/>
      </p:cViewPr>
      <p:guideLst>
        <p:guide pos="2160" orient="horz"/>
        <p:guide pos="384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 /><Relationship Id="rId16" Type="http://schemas.openxmlformats.org/officeDocument/2006/relationships/tableStyles" Target="tableStyles.xml" /><Relationship Id="rId17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920834" y="1346946"/>
            <a:ext cx="10222992" cy="80683"/>
          </a:xfrm>
          <a:prstGeom prst="rect">
            <a:avLst/>
          </a:prstGeom>
          <a:blipFill>
            <a:blip r:embed="rId2">
              <a:alphaModFix amt="85000"/>
              <a:lum bright="70000" contrast="-70000"/>
            </a:blip>
            <a:tile algn="ctr" flip="xy" sx="92000" sy="89000" tx="0" ty="-762000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 bwMode="auto">
          <a:xfrm>
            <a:off x="920834" y="4299696"/>
            <a:ext cx="10222992" cy="80683"/>
          </a:xfrm>
          <a:prstGeom prst="rect">
            <a:avLst/>
          </a:prstGeom>
          <a:blipFill>
            <a:blip r:embed="rId2">
              <a:alphaModFix amt="85000"/>
              <a:lum bright="70000" contrast="-70000"/>
            </a:blip>
            <a:tile algn="ctr" flip="xy" sx="92000" sy="89000" tx="0" ty="-717550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920834" y="1484779"/>
            <a:ext cx="10222992" cy="2743200"/>
          </a:xfrm>
          <a:prstGeom prst="rect">
            <a:avLst/>
          </a:prstGeom>
          <a:blipFill>
            <a:blip r:embed="rId2">
              <a:alphaModFix amt="85000"/>
              <a:lum bright="70000" contrast="-70000"/>
            </a:blip>
            <a:tile algn="ctr" flip="xy" sx="92000" sy="89000" tx="0" ty="-704850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 bwMode="auto"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 bwMode="auto">
            <a:xfrm>
              <a:off x="9685338" y="4460675"/>
              <a:ext cx="1080904" cy="1080902"/>
            </a:xfrm>
            <a:prstGeom prst="ellipse">
              <a:avLst/>
            </a:prstGeom>
            <a:blipFill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tile algn="tl" flip="none" sx="85000" sy="85000" tx="0" ty="0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>
                <a:blipFill>
                  <a:blip r:embed="rId3"/>
                  <a:tile algn="tl" flip="none" sx="65000" sy="64000" tx="6350" ty="-127000"/>
                </a:blip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9592732" y="4289334"/>
            <a:ext cx="1193867" cy="640080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533400"/>
            <a:ext cx="2552700" cy="5638800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1066800" y="533400"/>
            <a:ext cx="7505700" cy="5638800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0" y="4917989"/>
            <a:ext cx="12192000" cy="1940010"/>
          </a:xfrm>
          <a:prstGeom prst="rect">
            <a:avLst/>
          </a:prstGeom>
          <a:blipFill>
            <a:blip r:embed="rId2">
              <a:alphaModFix amt="85000"/>
              <a:lum bright="70000" contrast="-70000"/>
            </a:blip>
            <a:tile algn="ctr" flip="xy" sx="92000" sy="89000" tx="0" ty="-704850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>
            <a:off x="8593667" y="6272784"/>
            <a:ext cx="2644309" cy="365125"/>
          </a:xfrm>
        </p:spPr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2182708" y="6272784"/>
            <a:ext cx="6327648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8" name="Group 7"/>
          <p:cNvGrpSpPr/>
          <p:nvPr/>
        </p:nvGrpSpPr>
        <p:grpSpPr bwMode="auto"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 bwMode="auto">
            <a:xfrm>
              <a:off x="9685338" y="4460675"/>
              <a:ext cx="1080904" cy="1080902"/>
            </a:xfrm>
            <a:prstGeom prst="ellipse">
              <a:avLst/>
            </a:prstGeom>
            <a:blipFill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tile algn="tl" flip="none" sx="85000" sy="85000" tx="0" ty="0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843701" y="2506132"/>
            <a:ext cx="1188298" cy="720331"/>
          </a:xfrm>
        </p:spPr>
        <p:txBody>
          <a:bodyPr/>
          <a:lstStyle>
            <a:lvl1pPr>
              <a:defRPr sz="2800"/>
            </a:lvl1pPr>
          </a:lstStyle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8303740" y="0"/>
            <a:ext cx="3888259" cy="6857999"/>
          </a:xfrm>
          <a:prstGeom prst="rect">
            <a:avLst/>
          </a:prstGeom>
          <a:blipFill>
            <a:blip r:embed="rId2">
              <a:alphaModFix amt="60000"/>
              <a:lum bright="70000" contrast="-70000"/>
            </a:blip>
            <a:tile algn="ctr" flip="xy" sx="92000" sy="89000" tx="0" ty="-704850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auto"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 bwMode="auto">
            <a:xfrm>
              <a:off x="11361456" y="6195813"/>
              <a:ext cx="548640" cy="548640"/>
            </a:xfrm>
            <a:prstGeom prst="ellipse">
              <a:avLst/>
            </a:prstGeom>
            <a:blipFill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tile algn="tl" flip="none" sx="85000" sy="85000" tx="50800" ty="0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 bwMode="auto"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 bwMode="auto">
          <a:xfrm>
            <a:off x="8303740" y="0"/>
            <a:ext cx="3888259" cy="6857999"/>
          </a:xfrm>
          <a:prstGeom prst="rect">
            <a:avLst/>
          </a:prstGeom>
          <a:blipFill>
            <a:blip r:embed="rId2">
              <a:alphaModFix amt="60000"/>
              <a:lum bright="70000" contrast="-70000"/>
            </a:blip>
            <a:tile algn="ctr" flip="xy" sx="92000" sy="89000" tx="0" ty="-704850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0" y="0"/>
            <a:ext cx="830374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 bwMode="auto"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 bwMode="auto">
            <a:xfrm>
              <a:off x="11361456" y="6195813"/>
              <a:ext cx="548640" cy="548640"/>
            </a:xfrm>
            <a:prstGeom prst="ellipse">
              <a:avLst/>
            </a:prstGeom>
            <a:blipFill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tile algn="tl" flip="none" sx="85000" sy="85000" tx="50800" ty="0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 bwMode="auto"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99BE746-CB96-48E2-A588-2C2DB4E77506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 bwMode="auto"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 bwMode="auto">
            <a:xfrm>
              <a:off x="11361456" y="6195813"/>
              <a:ext cx="548640" cy="548640"/>
            </a:xfrm>
            <a:prstGeom prst="ellipse">
              <a:avLst/>
            </a:prstGeom>
            <a:blipFill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tile algn="tl" flip="none" sx="85000" sy="85000" tx="50800" ty="0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 bwMode="auto"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pPr>
              <a:defRPr/>
            </a:pPr>
            <a:fld id="{54B8C364-5AB4-4E01-9972-6F50E31D70BA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5400" cap="all">
          <a:blipFill>
            <a:blip r:embed="rId14"/>
            <a:tile algn="tl" flip="none" sx="65000" sy="64000" tx="6350" ty="-127000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6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Relationship Id="rId3" Type="http://schemas.openxmlformats.org/officeDocument/2006/relationships/image" Target="../media/image10.jpg"/><Relationship Id="rId4" Type="http://schemas.openxmlformats.org/officeDocument/2006/relationships/image" Target="../media/image11.png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sz="2800"/>
              <a:t>МЕЖВЕДОМСТВЕННОЕ ВЗАИМОДЕЙСТВИЕ ПРИ</a:t>
            </a:r>
            <a:br>
              <a:rPr lang="ru-RU" sz="2800"/>
            </a:br>
            <a:r>
              <a:rPr lang="ru-RU" sz="2800"/>
              <a:t>ОРГАНИЗАЦИИ СОЦИАЛЬНО-ПСИХОЛОГИЧЕСКОГО</a:t>
            </a:r>
            <a:br>
              <a:rPr lang="ru-RU" sz="2800"/>
            </a:br>
            <a:r>
              <a:rPr lang="ru-RU" sz="2800"/>
              <a:t>ТЕСТИРОВАНИЯ НА ПРЕДМЕТ РАННЕГО ВЫЯВЛЕНИЯ</a:t>
            </a:r>
            <a:br>
              <a:rPr lang="ru-RU" sz="2800"/>
            </a:br>
            <a:r>
              <a:rPr lang="ru-RU" sz="2800"/>
              <a:t>НЕЗАКОННОГО ПОТРЕБЛЕНИЯ НАРКОТИЧЕСКИХ СРЕДСТВ</a:t>
            </a:r>
            <a:br>
              <a:rPr lang="ru-RU" sz="2800"/>
            </a:br>
            <a:r>
              <a:rPr lang="ru-RU" sz="2800"/>
              <a:t>И ПСИХОТРОПНЫХ ВЕЩЕСТВ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Arial"/>
                <a:cs typeface="Arial"/>
              </a:rPr>
              <a:t>Наркологический кабинет </a:t>
            </a:r>
            <a:r>
              <a:rPr lang="ru-RU">
                <a:latin typeface="Arial"/>
                <a:cs typeface="Arial"/>
              </a:rPr>
              <a:t>Колпинского</a:t>
            </a:r>
            <a:r>
              <a:rPr lang="ru-RU">
                <a:latin typeface="Arial"/>
                <a:cs typeface="Arial"/>
              </a:rPr>
              <a:t> района</a:t>
            </a:r>
            <a:endParaRPr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3220529" y="25001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>
                <a:latin typeface="Arial"/>
                <a:cs typeface="Arial"/>
              </a:rPr>
              <a:t>Государственное Бюджетное учреждение</a:t>
            </a:r>
            <a:endParaRPr/>
          </a:p>
          <a:p>
            <a:pPr algn="ctr">
              <a:defRPr/>
            </a:pPr>
            <a:r>
              <a:rPr lang="ru-RU">
                <a:latin typeface="Arial"/>
                <a:cs typeface="Arial"/>
              </a:rPr>
              <a:t>здравоохранения</a:t>
            </a:r>
            <a:endParaRPr/>
          </a:p>
          <a:p>
            <a:pPr algn="ctr">
              <a:defRPr/>
            </a:pPr>
            <a:r>
              <a:rPr lang="ru-RU">
                <a:latin typeface="Arial"/>
                <a:cs typeface="Arial"/>
              </a:rPr>
              <a:t>«Городская Наркологическая Больница»</a:t>
            </a:r>
            <a:endParaRPr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5486652" y="6323964"/>
            <a:ext cx="1226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b="0" i="0" u="none" strike="noStrike">
                <a:latin typeface="Arial"/>
                <a:cs typeface="Arial"/>
              </a:rPr>
              <a:t>2022 </a:t>
            </a:r>
            <a:r>
              <a:rPr lang="ru-RU" b="0" i="0" u="none" strike="noStrike">
                <a:latin typeface="Arial"/>
                <a:cs typeface="Arial"/>
              </a:rPr>
              <a:t>СПб</a:t>
            </a:r>
            <a:endParaRPr lang="ru-RU">
              <a:latin typeface="Arial"/>
              <a:cs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Этапы проведения </a:t>
            </a:r>
            <a:r>
              <a:rPr lang="ru-RU"/>
              <a:t>профосмотра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  <a:defRPr/>
            </a:pPr>
            <a:r>
              <a:rPr lang="ru-RU">
                <a:latin typeface="Arial"/>
                <a:cs typeface="Arial"/>
              </a:rPr>
              <a:t>После прохождения социально-психологического тестирования, в случае неопределенных результатов, учащиеся направляются в наркологический кабинет для прохождения профилактического медицинского осмотра.</a:t>
            </a:r>
            <a:endParaRPr/>
          </a:p>
          <a:p>
            <a:pPr marL="457200" indent="-457200">
              <a:buFont typeface="+mj-lt"/>
              <a:buAutoNum type="arabicPeriod"/>
              <a:defRPr/>
            </a:pPr>
            <a:r>
              <a:rPr lang="ru-RU">
                <a:latin typeface="Arial"/>
                <a:cs typeface="Arial"/>
              </a:rPr>
              <a:t>С учащимся проводится информационно-разъяснительная беседа о наркотических веществах, сбор анамнестических данных, медицинский осмотр.</a:t>
            </a:r>
            <a:endParaRPr/>
          </a:p>
          <a:p>
            <a:pPr marL="457200" indent="-457200">
              <a:buFont typeface="+mj-lt"/>
              <a:buAutoNum type="arabicPeriod"/>
              <a:defRPr/>
            </a:pPr>
            <a:r>
              <a:rPr lang="ru-RU">
                <a:latin typeface="Arial"/>
                <a:cs typeface="Arial"/>
              </a:rPr>
              <a:t>Проводятся предварительные </a:t>
            </a:r>
            <a:r>
              <a:rPr lang="ru-RU" b="1">
                <a:latin typeface="Arial"/>
                <a:cs typeface="Arial"/>
              </a:rPr>
              <a:t>ХТИ (химико-токсикологические исследования)</a:t>
            </a:r>
            <a:r>
              <a:rPr lang="ru-RU">
                <a:latin typeface="Arial"/>
                <a:cs typeface="Arial"/>
              </a:rPr>
              <a:t> на выявление наркотических веществ в организме.</a:t>
            </a:r>
            <a:endParaRPr/>
          </a:p>
          <a:p>
            <a:pPr marL="457200" indent="-457200">
              <a:buFont typeface="+mj-lt"/>
              <a:buAutoNum type="arabicPeriod"/>
              <a:defRPr/>
            </a:pPr>
            <a:r>
              <a:rPr lang="ru-RU" u="sng">
                <a:latin typeface="Arial"/>
                <a:cs typeface="Arial"/>
              </a:rPr>
              <a:t>В зависимости от результатов ХТИ: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Если результат ХТИ </a:t>
            </a:r>
            <a:r>
              <a:rPr lang="ru-RU" b="1">
                <a:latin typeface="Arial"/>
                <a:cs typeface="Arial"/>
              </a:rPr>
              <a:t>отрицательный</a:t>
            </a:r>
            <a:r>
              <a:rPr lang="ru-RU">
                <a:latin typeface="Arial"/>
                <a:cs typeface="Arial"/>
              </a:rPr>
              <a:t> – </a:t>
            </a:r>
            <a:r>
              <a:rPr lang="ru-RU">
                <a:latin typeface="Arial"/>
                <a:cs typeface="Arial"/>
              </a:rPr>
              <a:t>профосмотр</a:t>
            </a:r>
            <a:r>
              <a:rPr lang="ru-RU">
                <a:latin typeface="Arial"/>
                <a:cs typeface="Arial"/>
              </a:rPr>
              <a:t> завершается;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Если результат ХТИ </a:t>
            </a:r>
            <a:r>
              <a:rPr lang="ru-RU" b="1">
                <a:latin typeface="Arial"/>
                <a:cs typeface="Arial"/>
              </a:rPr>
              <a:t>положительный</a:t>
            </a:r>
            <a:r>
              <a:rPr lang="ru-RU">
                <a:latin typeface="Arial"/>
                <a:cs typeface="Arial"/>
              </a:rPr>
              <a:t> – проводится подтверждающие ХТИ, направленные на идентификацию наркотических и психотропных веществ.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buAutoNum type="arabicPeriod" startAt="5"/>
              <a:defRPr/>
            </a:pPr>
            <a:r>
              <a:rPr lang="ru-RU" u="sng">
                <a:latin typeface="Arial"/>
                <a:cs typeface="Arial"/>
              </a:rPr>
              <a:t>В зависимости от результатов ХТИ: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Если результат ХТИ отрицательный – </a:t>
            </a:r>
            <a:r>
              <a:rPr lang="ru-RU">
                <a:latin typeface="Arial"/>
                <a:cs typeface="Arial"/>
              </a:rPr>
              <a:t>профосмотр</a:t>
            </a:r>
            <a:r>
              <a:rPr lang="ru-RU">
                <a:latin typeface="Arial"/>
                <a:cs typeface="Arial"/>
              </a:rPr>
              <a:t> завершается;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Если результат ХТИ положительный, с родителями учащегося или самим учащимся проводится информационно-разъяснительная беседа о результатах профилактического медицинского осмотра.</a:t>
            </a:r>
            <a:endParaRPr/>
          </a:p>
          <a:p>
            <a:pPr marL="0" indent="0">
              <a:buNone/>
              <a:defRPr/>
            </a:pPr>
            <a:endParaRPr lang="ru-RU">
              <a:latin typeface="Arial"/>
              <a:cs typeface="Arial"/>
            </a:endParaRPr>
          </a:p>
          <a:p>
            <a:pPr marL="0" indent="0" algn="ctr">
              <a:buNone/>
              <a:defRPr/>
            </a:pPr>
            <a:r>
              <a:rPr lang="ru-RU" sz="2400" b="1">
                <a:latin typeface="Arial"/>
                <a:cs typeface="Arial"/>
              </a:rPr>
              <a:t>ОКАЗАНИЕ ДОБРОВОЛЬНОЙ НАРКОЛОГИЧЕСКОЙ ПОМОЩИ</a:t>
            </a:r>
            <a:endParaRPr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1069848" y="484632"/>
            <a:ext cx="10058400" cy="1609344"/>
          </a:xfrm>
        </p:spPr>
        <p:txBody>
          <a:bodyPr/>
          <a:lstStyle/>
          <a:p>
            <a:pPr>
              <a:defRPr/>
            </a:pPr>
            <a:r>
              <a:rPr lang="ru-RU"/>
              <a:t>Этапы проведения </a:t>
            </a:r>
            <a:r>
              <a:rPr lang="ru-RU"/>
              <a:t>профосмотра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069848" y="484632"/>
            <a:ext cx="10058400" cy="912847"/>
          </a:xfrm>
        </p:spPr>
        <p:txBody>
          <a:bodyPr/>
          <a:lstStyle/>
          <a:p>
            <a:pPr>
              <a:defRPr/>
            </a:pPr>
            <a:r>
              <a:rPr lang="ru-RU"/>
              <a:t>контакты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069848" y="1518249"/>
            <a:ext cx="10058400" cy="4653951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/>
              <a:t>Получить подробную информацию о профилактическом медицинском осмотре, а также записаться на него, Вы можете в Наркологическом кабинете </a:t>
            </a:r>
            <a:r>
              <a:rPr lang="ru-RU"/>
              <a:t>Колпинского</a:t>
            </a:r>
            <a:r>
              <a:rPr lang="ru-RU"/>
              <a:t> района:</a:t>
            </a:r>
            <a:endParaRPr/>
          </a:p>
          <a:p>
            <a:pPr>
              <a:defRPr/>
            </a:pPr>
            <a:r>
              <a:rPr lang="ru-RU" b="1"/>
              <a:t>По адресу: Колпино, ул. Тверская 10, 1 этаж.</a:t>
            </a:r>
            <a:endParaRPr/>
          </a:p>
          <a:p>
            <a:pPr>
              <a:defRPr/>
            </a:pPr>
            <a:r>
              <a:rPr lang="ru-RU" b="1"/>
              <a:t>По номеру: </a:t>
            </a:r>
            <a:r>
              <a:rPr lang="ru-RU" b="1"/>
              <a:t>(регистратура) </a:t>
            </a:r>
            <a:r>
              <a:rPr lang="ru-RU" b="1"/>
              <a:t>469-26-74.</a:t>
            </a:r>
            <a:endParaRPr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2614378" y="3397801"/>
            <a:ext cx="6583680" cy="318516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93470" y="337983"/>
            <a:ext cx="10058400" cy="1609344"/>
          </a:xfrm>
        </p:spPr>
        <p:txBody>
          <a:bodyPr/>
          <a:lstStyle/>
          <a:p>
            <a:pPr>
              <a:defRPr/>
            </a:pPr>
            <a:r>
              <a:rPr lang="ru-RU"/>
              <a:t>Наркологическая помощь детям и подросткам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293470" y="2204567"/>
            <a:ext cx="7315028" cy="442052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ru-RU">
                <a:latin typeface="Arial"/>
                <a:cs typeface="Arial"/>
              </a:rPr>
              <a:t>Проблема зависимого поведения подростков и молодежи является одной из самых актуальных в нынешнее время. 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Результаты многочисленных научных исследований и обыденный житейский опыт свидетельствует о том, что «первые случайные пробы» наркотиков в подростковом и юношеском возрасте приводят к быстрому формированию зависимости, нарушению процесса социализации, различным негативным последствиям и правонарушениям. 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Такого будущего не пожелает своему ребенку ни один родитель. При этом большинство подростков совершают «первую пробу» «из любопытства и/или за компанию», «для того, чтобы испытать новые ощущения», а также «потому, что «это модно» и они не хотят «отличаться от одноклассников».</a:t>
            </a:r>
            <a:endParaRPr/>
          </a:p>
        </p:txBody>
      </p:sp>
      <p:pic>
        <p:nvPicPr>
          <p:cNvPr id="1026" name="Picture 2" descr="Картинки по запросу &quot;подростки&quot;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8031407" y="2093976"/>
            <a:ext cx="3096841" cy="1755865"/>
          </a:xfrm>
          <a:prstGeom prst="rect">
            <a:avLst/>
          </a:prstGeom>
          <a:noFill/>
        </p:spPr>
      </p:pic>
      <p:pic>
        <p:nvPicPr>
          <p:cNvPr id="1028" name="Picture 4" descr="Картинки по запросу &quot;подростки наркомания&quot;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8029927" y="4270076"/>
            <a:ext cx="3098321" cy="185899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Раннее выявление незаконного потребления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Arial"/>
                <a:cs typeface="Arial"/>
              </a:rPr>
              <a:t>Мероприятия по раннему выявлению незаконного потребления НС и ПВ проводятся во всех образовательных и медицинских организациях Российской Федерации с 2014-2015 учебного года в соответствии с Федеральным законом от 07 июня 2013 года № 120-ФЗ «О внесении изменений в отдельные законодательные акты Российской Федерации по вопросам профилактики незаконного потребления наркотических средств и психотропных веществ».</a:t>
            </a:r>
            <a:endParaRPr/>
          </a:p>
          <a:p>
            <a:pPr marL="0" indent="0">
              <a:buNone/>
              <a:defRPr/>
            </a:pPr>
            <a:r>
              <a:rPr lang="ru-RU">
                <a:latin typeface="Arial"/>
                <a:cs typeface="Arial"/>
              </a:rPr>
              <a:t>Они включают в себя: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социально-психологическое тестирование;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- профилактический медицинский осмотр.</a:t>
            </a:r>
            <a:endParaRPr/>
          </a:p>
        </p:txBody>
      </p:sp>
      <p:pic>
        <p:nvPicPr>
          <p:cNvPr id="2054" name="Picture 6" descr="Картинки по запросу &quot;подростки наркомания&quot;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7332752" y="3942272"/>
            <a:ext cx="2726515" cy="272651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 algn="r">
              <a:defRPr/>
            </a:pPr>
            <a:r>
              <a:rPr lang="ru-RU" sz="3600" b="1"/>
              <a:t>Основные принципы проведения социально-психологического</a:t>
            </a:r>
            <a:br>
              <a:rPr lang="ru-RU" sz="3600" b="1"/>
            </a:br>
            <a:r>
              <a:rPr lang="ru-RU" sz="3600" b="1"/>
              <a:t>тестирования</a:t>
            </a:r>
            <a:endParaRPr lang="ru-RU" sz="360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ru-RU">
                <a:latin typeface="Arial"/>
                <a:cs typeface="Arial"/>
              </a:rPr>
              <a:t>Принцип </a:t>
            </a:r>
            <a:r>
              <a:rPr lang="ru-RU" b="1" i="1">
                <a:latin typeface="Arial"/>
                <a:cs typeface="Arial"/>
              </a:rPr>
              <a:t>добровольности</a:t>
            </a:r>
            <a:r>
              <a:rPr lang="ru-RU">
                <a:latin typeface="Arial"/>
                <a:cs typeface="Arial"/>
              </a:rPr>
              <a:t>:</a:t>
            </a:r>
            <a:endParaRPr/>
          </a:p>
          <a:p>
            <a:pPr marL="0" indent="0">
              <a:buNone/>
              <a:defRPr/>
            </a:pPr>
            <a:r>
              <a:rPr lang="ru-RU">
                <a:latin typeface="Arial"/>
                <a:cs typeface="Arial"/>
              </a:rPr>
              <a:t>Обучающиеся от 15 лет самостоятельно, от 13 до 15 лет их родители (законные представители) дают информированное добровольное согласие на прохождение социально-психологического тестирования.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Принцип </a:t>
            </a:r>
            <a:r>
              <a:rPr lang="ru-RU" b="1" i="1">
                <a:latin typeface="Arial"/>
                <a:cs typeface="Arial"/>
              </a:rPr>
              <a:t>конфиденциальности</a:t>
            </a:r>
            <a:r>
              <a:rPr lang="ru-RU">
                <a:latin typeface="Arial"/>
                <a:cs typeface="Arial"/>
              </a:rPr>
              <a:t>:</a:t>
            </a:r>
            <a:endParaRPr/>
          </a:p>
          <a:p>
            <a:pPr marL="0" indent="0">
              <a:buNone/>
              <a:defRPr/>
            </a:pPr>
            <a:r>
              <a:rPr lang="ru-RU">
                <a:latin typeface="Arial"/>
                <a:cs typeface="Arial"/>
              </a:rPr>
              <a:t>Результаты социально-психологического тестирования сообщаются </a:t>
            </a:r>
            <a:r>
              <a:rPr lang="ru-RU" b="1" i="1">
                <a:latin typeface="Arial"/>
                <a:cs typeface="Arial"/>
              </a:rPr>
              <a:t>только лично обучающемуся</a:t>
            </a:r>
            <a:r>
              <a:rPr lang="ru-RU">
                <a:latin typeface="Arial"/>
                <a:cs typeface="Arial"/>
              </a:rPr>
              <a:t>, прошедшему тестирование, или родителям (законным представителям), при условии его несовершеннолетия.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Принцип </a:t>
            </a:r>
            <a:r>
              <a:rPr lang="ru-RU" b="1" i="1">
                <a:latin typeface="Arial"/>
                <a:cs typeface="Arial"/>
              </a:rPr>
              <a:t>ненаказуемости</a:t>
            </a:r>
            <a:r>
              <a:rPr lang="ru-RU">
                <a:latin typeface="Arial"/>
                <a:cs typeface="Arial"/>
              </a:rPr>
              <a:t>:</a:t>
            </a:r>
            <a:endParaRPr/>
          </a:p>
          <a:p>
            <a:pPr marL="0" indent="0">
              <a:buNone/>
              <a:defRPr/>
            </a:pPr>
            <a:r>
              <a:rPr lang="ru-RU">
                <a:latin typeface="Arial"/>
                <a:cs typeface="Arial"/>
              </a:rPr>
              <a:t>Результаты социально-психологического тестирования </a:t>
            </a:r>
            <a:r>
              <a:rPr lang="ru-RU" b="1" i="1">
                <a:latin typeface="Arial"/>
                <a:cs typeface="Arial"/>
              </a:rPr>
              <a:t>не являются </a:t>
            </a:r>
            <a:r>
              <a:rPr lang="ru-RU">
                <a:latin typeface="Arial"/>
                <a:cs typeface="Arial"/>
              </a:rPr>
              <a:t>основанием для применения мер дисциплинарного наказания.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Принцип </a:t>
            </a:r>
            <a:r>
              <a:rPr lang="ru-RU" b="1" i="1">
                <a:latin typeface="Arial"/>
                <a:cs typeface="Arial"/>
              </a:rPr>
              <a:t>помощи</a:t>
            </a:r>
            <a:r>
              <a:rPr lang="ru-RU">
                <a:latin typeface="Arial"/>
                <a:cs typeface="Arial"/>
              </a:rPr>
              <a:t>: По результатам тестирования можно обратиться за помощью к врачу психиатру-наркологу, медицинскому психологу.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ru-RU"/>
              <a:t>Социально-психологическое тестирование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742343" y="2242177"/>
            <a:ext cx="8332944" cy="4050792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ru-RU">
                <a:latin typeface="Arial"/>
                <a:cs typeface="Arial"/>
              </a:rPr>
              <a:t>это психодиагностическое обследование, позволяющее выявлять исключительно психологические «факторы риска» возможного вовлечения в зависимое поведение, связанные с дефицитом ресурсов психологической «устойчивости» личности.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Социально-психологическое тестирование </a:t>
            </a:r>
            <a:r>
              <a:rPr lang="ru-RU" b="1" i="1">
                <a:latin typeface="Arial"/>
                <a:cs typeface="Arial"/>
              </a:rPr>
              <a:t>не выявляет факта незаконного потребления наркотических средств и психотропных веществ.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Обобщенные (не персональные) результаты социально-психологического тестирования позволяют организовать </a:t>
            </a:r>
            <a:r>
              <a:rPr lang="ru-RU" b="1" i="1">
                <a:latin typeface="Arial"/>
                <a:cs typeface="Arial"/>
              </a:rPr>
              <a:t>эффективные психопрофилактические мероприятия </a:t>
            </a:r>
            <a:r>
              <a:rPr lang="ru-RU">
                <a:latin typeface="Arial"/>
                <a:cs typeface="Arial"/>
              </a:rPr>
              <a:t>на уровне каждой конкретной </a:t>
            </a:r>
            <a:r>
              <a:rPr lang="ru-RU" b="1" i="1">
                <a:latin typeface="Arial"/>
                <a:cs typeface="Arial"/>
              </a:rPr>
              <a:t>школы</a:t>
            </a:r>
            <a:r>
              <a:rPr lang="ru-RU">
                <a:latin typeface="Arial"/>
                <a:cs typeface="Arial"/>
              </a:rPr>
              <a:t>.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Социально-психологическое тестирование – это лишь </a:t>
            </a:r>
            <a:r>
              <a:rPr lang="ru-RU" b="1">
                <a:latin typeface="Arial"/>
                <a:cs typeface="Arial"/>
              </a:rPr>
              <a:t>первый этап </a:t>
            </a:r>
            <a:r>
              <a:rPr lang="ru-RU">
                <a:latin typeface="Arial"/>
                <a:cs typeface="Arial"/>
              </a:rPr>
              <a:t>выявления затруднений, который может выполнять функцию «старта работы над собой». После этого при благоприятном развитии ситуации должен следовать «этап мобилизации социально-психологических ресурсов».</a:t>
            </a:r>
            <a:endParaRPr/>
          </a:p>
        </p:txBody>
      </p:sp>
      <p:pic>
        <p:nvPicPr>
          <p:cNvPr id="3074" name="Picture 2" descr="Картинки по запросу &quot;восклицательный знак&quot;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9075288" y="3006001"/>
            <a:ext cx="2941308" cy="2941308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 bwMode="auto">
          <a:xfrm>
            <a:off x="1069848" y="484631"/>
            <a:ext cx="10058400" cy="623534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Результаты социально-педагогического тестирования: -</a:t>
            </a:r>
            <a:r>
              <a:rPr lang="ru-RU" sz="3600" b="1" i="1"/>
              <a:t>не являются </a:t>
            </a:r>
            <a:r>
              <a:rPr lang="ru-RU" sz="3600"/>
              <a:t>достаточным основанием для постановки тестируемого на какой-либо вид учета (</a:t>
            </a:r>
            <a:r>
              <a:rPr lang="ru-RU" sz="3600"/>
              <a:t>внутришкольный</a:t>
            </a:r>
            <a:r>
              <a:rPr lang="ru-RU" sz="3600"/>
              <a:t>, наркологический учет/наблюдение а также </a:t>
            </a:r>
            <a:r>
              <a:rPr lang="ru-RU" sz="3600" b="1"/>
              <a:t>не являются основанием </a:t>
            </a:r>
            <a:r>
              <a:rPr lang="ru-RU" sz="3600"/>
              <a:t>для постановки медицинского наркологического диагноза</a:t>
            </a:r>
            <a:br>
              <a:rPr lang="ru-RU"/>
            </a:b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 bwMode="auto">
          <a:xfrm>
            <a:off x="612475" y="258792"/>
            <a:ext cx="10903789" cy="591340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>
                <a:latin typeface="Arial"/>
                <a:cs typeface="Arial"/>
              </a:rPr>
              <a:t>Результаты могут лишь </a:t>
            </a:r>
            <a:r>
              <a:rPr lang="ru-RU" b="1" i="1">
                <a:latin typeface="Arial"/>
                <a:cs typeface="Arial"/>
              </a:rPr>
              <a:t>мотивировать </a:t>
            </a:r>
            <a:r>
              <a:rPr lang="ru-RU">
                <a:latin typeface="Arial"/>
                <a:cs typeface="Arial"/>
              </a:rPr>
              <a:t>тестируемого обратиться за консультацией </a:t>
            </a:r>
            <a:br>
              <a:rPr lang="ru-RU">
                <a:latin typeface="Arial"/>
                <a:cs typeface="Arial"/>
              </a:rPr>
            </a:br>
            <a:r>
              <a:rPr lang="ru-RU">
                <a:latin typeface="Arial"/>
                <a:cs typeface="Arial"/>
              </a:rPr>
              <a:t>к специалисту, а также воспользоваться предложениями по участию в программах или мероприятиях, направленных на развитие профилактической компетентности, навыков личностно-доверительного общения, сформировать </a:t>
            </a:r>
            <a:r>
              <a:rPr lang="ru-RU" b="1">
                <a:latin typeface="Arial"/>
                <a:cs typeface="Arial"/>
              </a:rPr>
              <a:t>навыки защитного поведения </a:t>
            </a:r>
            <a:r>
              <a:rPr lang="ru-RU">
                <a:latin typeface="Arial"/>
                <a:cs typeface="Arial"/>
              </a:rPr>
              <a:t>, обеспечивающих оптимальную социально-психологическую адаптацию и позицию твердого </a:t>
            </a:r>
            <a:r>
              <a:rPr lang="ru-RU" b="1">
                <a:latin typeface="Arial"/>
                <a:cs typeface="Arial"/>
              </a:rPr>
              <a:t>«НЕТ!» </a:t>
            </a:r>
            <a:r>
              <a:rPr lang="ru-RU">
                <a:latin typeface="Arial"/>
                <a:cs typeface="Arial"/>
              </a:rPr>
              <a:t>на предложение попробовать любой из видов ПАВ;</a:t>
            </a:r>
            <a:endParaRPr/>
          </a:p>
          <a:p>
            <a:pPr>
              <a:defRPr/>
            </a:pPr>
            <a:r>
              <a:rPr lang="ru-RU">
                <a:latin typeface="Arial"/>
                <a:cs typeface="Arial"/>
              </a:rPr>
              <a:t>Позволяют тестируемому получить информацию о самом себе, содействуя развитию </a:t>
            </a:r>
            <a:br>
              <a:rPr lang="ru-RU">
                <a:latin typeface="Arial"/>
                <a:cs typeface="Arial"/>
              </a:rPr>
            </a:br>
            <a:r>
              <a:rPr lang="ru-RU">
                <a:latin typeface="Arial"/>
                <a:cs typeface="Arial"/>
              </a:rPr>
              <a:t>у него навыков рефлексии, позволяющей адекватно оценивать свои собственные возможности.</a:t>
            </a:r>
            <a:endParaRPr/>
          </a:p>
        </p:txBody>
      </p:sp>
      <p:pic>
        <p:nvPicPr>
          <p:cNvPr id="4098" name="Picture 2" descr="Картинки по запросу &quot;подростки наркомания&quot;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422994" y="3572933"/>
            <a:ext cx="4356040" cy="2901192"/>
          </a:xfrm>
          <a:prstGeom prst="rect">
            <a:avLst/>
          </a:prstGeom>
          <a:noFill/>
        </p:spPr>
      </p:pic>
      <p:pic>
        <p:nvPicPr>
          <p:cNvPr id="4100" name="Picture 4" descr="Картинки по запросу &quot;подростки наркомания&quot;"/>
          <p:cNvPicPr>
            <a:picLocks noChangeAspect="1" noChangeArrowheads="1"/>
          </p:cNvPicPr>
          <p:nvPr/>
        </p:nvPicPr>
        <p:blipFill>
          <a:blip r:embed="rId3"/>
          <a:stretch/>
        </p:blipFill>
        <p:spPr bwMode="auto">
          <a:xfrm>
            <a:off x="9334081" y="3572933"/>
            <a:ext cx="2628900" cy="1971676"/>
          </a:xfrm>
          <a:prstGeom prst="rect">
            <a:avLst/>
          </a:prstGeom>
          <a:noFill/>
        </p:spPr>
      </p:pic>
      <p:pic>
        <p:nvPicPr>
          <p:cNvPr id="4102" name="Picture 6" descr="Картинки по запросу &quot;подростки наркомания&quot;"/>
          <p:cNvPicPr>
            <a:picLocks noChangeAspect="1" noChangeArrowheads="1"/>
          </p:cNvPicPr>
          <p:nvPr/>
        </p:nvPicPr>
        <p:blipFill>
          <a:blip r:embed="rId4"/>
          <a:stretch/>
        </p:blipFill>
        <p:spPr bwMode="auto">
          <a:xfrm>
            <a:off x="4914606" y="3572933"/>
            <a:ext cx="4160384" cy="2770882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Профилактический медицинский осмотр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1069848" y="2121408"/>
            <a:ext cx="7910250" cy="4607196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>
                <a:latin typeface="Arial"/>
                <a:cs typeface="Arial"/>
              </a:rPr>
              <a:t>Проводится согласно приказу №581н МИНИСТЕРСТВА ЗДРАВООХРАНЕНИЯ РФ от 6 октября 2014 года </a:t>
            </a:r>
            <a:endParaRPr/>
          </a:p>
          <a:p>
            <a:pPr marL="0" indent="0">
              <a:buNone/>
              <a:defRPr/>
            </a:pPr>
            <a:r>
              <a:rPr lang="ru-RU" b="1" i="1">
                <a:latin typeface="Arial"/>
                <a:cs typeface="Arial"/>
              </a:rPr>
              <a:t>«О порядке проведения профилактических медицинских осмотров обучающихся в общеобразовательных организациях и профессиональных образовательных организациях, а также образовательных организациях высшего образования в целях раннего выявления незаконного потребления наркотических средств и психотропных веществ».</a:t>
            </a:r>
            <a:endParaRPr/>
          </a:p>
        </p:txBody>
      </p:sp>
      <p:pic>
        <p:nvPicPr>
          <p:cNvPr id="5122" name="Picture 2" descr="Картинки по запросу &quot;восклицательный знак&quot;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9170179" y="2093976"/>
            <a:ext cx="2924055" cy="390289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Главное о </a:t>
            </a:r>
            <a:r>
              <a:rPr lang="ru-RU"/>
              <a:t>профосмотре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916391" y="2093976"/>
            <a:ext cx="7496527" cy="429819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/>
              <a:t>Цель ежегодного профилактического осмотра – раннее выявление школьников в «группе риска» употребления </a:t>
            </a:r>
            <a:r>
              <a:rPr lang="ru-RU"/>
              <a:t>психоактивных</a:t>
            </a:r>
            <a:r>
              <a:rPr lang="ru-RU"/>
              <a:t> веществ.</a:t>
            </a:r>
            <a:endParaRPr/>
          </a:p>
          <a:p>
            <a:pPr>
              <a:defRPr/>
            </a:pPr>
            <a:r>
              <a:rPr lang="ru-RU"/>
              <a:t>Профилактический медицинский осмотр проводится среди школьников в возрасте с 13 лет.</a:t>
            </a:r>
            <a:endParaRPr/>
          </a:p>
          <a:p>
            <a:pPr>
              <a:defRPr/>
            </a:pPr>
            <a:r>
              <a:rPr lang="ru-RU"/>
              <a:t>Профосмотр</a:t>
            </a:r>
            <a:r>
              <a:rPr lang="ru-RU"/>
              <a:t> – проводится анонимно, добровольно, с согласия родителей (если возраст школьника до 15 лет) или самого учащегося (с 15 лет).</a:t>
            </a:r>
            <a:endParaRPr/>
          </a:p>
          <a:p>
            <a:pPr>
              <a:defRPr/>
            </a:pPr>
            <a:r>
              <a:rPr lang="ru-RU"/>
              <a:t>Отказ от участия в профилактическом осмотре пишется непосредственно в наркологическом кабинете у врача психиатра-нарколога.</a:t>
            </a:r>
            <a:endParaRPr/>
          </a:p>
        </p:txBody>
      </p:sp>
      <p:pic>
        <p:nvPicPr>
          <p:cNvPr id="6146" name="Picture 2" descr="Картинки по запросу &quot;профосмотр 581н&quot;"/>
          <p:cNvPicPr>
            <a:picLocks noChangeAspect="1" noChangeArrowheads="1"/>
          </p:cNvPicPr>
          <p:nvPr/>
        </p:nvPicPr>
        <p:blipFill>
          <a:blip r:embed="rId2"/>
          <a:stretch/>
        </p:blipFill>
        <p:spPr bwMode="auto">
          <a:xfrm>
            <a:off x="69310" y="2414424"/>
            <a:ext cx="3657301" cy="3657301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Arial"/>
        <a:cs typeface="Arial"/>
      </a:majorFont>
      <a:minorFont>
        <a:latin typeface="Rockwell"/>
        <a:ea typeface="Arial"/>
        <a:cs typeface="Arial"/>
      </a:minorFont>
    </a:fontScheme>
    <a:fmtScheme name="Дерево">
      <a:fillStyleLst>
        <a:solidFill>
          <a:schemeClr val="phClr"/>
        </a:solidFill>
        <a:blipFill>
          <a:blip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algn="tl" flip="none" sx="60000" sy="59000" tx="0" ty="0"/>
        </a:blipFill>
        <a:blipFill>
          <a:blip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algn="tl" flip="none" sx="60000" sy="59000" tx="0" ty="0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>
          <a:blip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algn="tl" flip="none" sx="100000" sy="100000" tx="0" ty="0"/>
        </a:blip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0</TotalTime>
  <Words>0</Words>
  <Application>r7-office/2024.1.1.375</Application>
  <DocSecurity>0</DocSecurity>
  <PresentationFormat>Произвольный</PresentationFormat>
  <Paragraphs>0</Paragraphs>
  <Slides>12</Slides>
  <Notes>12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МЕЖВЕДОМСТВЕННОЕ ВЗАИМОДЕЙСТВИЕ ПРИ ОРГАНИЗАЦИИ СОЦИАЛЬНО-ПСИХОЛОГИЧЕСКОГО ТЕСТИРОВАНИЯ НА ПРЕДМЕТ РАННЕГО ВЫЯВЛЕНИЯ НЕЗАКОННОГО ПОТРЕБЛЕНИЯ НАРКОТИЧЕСКИХ СРЕДСТВ И ПСИХОТРОПНЫХ ВЕЩЕСТВ</dc:title>
  <dc:subject/>
  <dc:creator>Маргарита Эркенова</dc:creator>
  <cp:keywords/>
  <dc:description/>
  <dc:identifier/>
  <dc:language/>
  <cp:lastModifiedBy>Аноним</cp:lastModifiedBy>
  <cp:revision>12</cp:revision>
  <dcterms:created xsi:type="dcterms:W3CDTF">2021-02-16T11:16:41Z</dcterms:created>
  <dcterms:modified xsi:type="dcterms:W3CDTF">2024-10-23T14:55:21Z</dcterms:modified>
  <cp:category/>
  <cp:contentStatus/>
  <cp:version/>
</cp:coreProperties>
</file>