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2" r:id="rId2"/>
    <p:sldId id="354" r:id="rId3"/>
    <p:sldId id="277" r:id="rId4"/>
    <p:sldId id="284" r:id="rId5"/>
    <p:sldId id="266" r:id="rId6"/>
    <p:sldId id="399" r:id="rId7"/>
    <p:sldId id="281" r:id="rId8"/>
    <p:sldId id="293" r:id="rId9"/>
    <p:sldId id="296" r:id="rId10"/>
    <p:sldId id="377" r:id="rId11"/>
    <p:sldId id="300" r:id="rId12"/>
    <p:sldId id="388" r:id="rId13"/>
    <p:sldId id="383" r:id="rId14"/>
    <p:sldId id="397" r:id="rId15"/>
    <p:sldId id="398" r:id="rId16"/>
    <p:sldId id="389" r:id="rId17"/>
    <p:sldId id="390" r:id="rId18"/>
    <p:sldId id="395" r:id="rId19"/>
    <p:sldId id="401" r:id="rId20"/>
    <p:sldId id="307" r:id="rId21"/>
    <p:sldId id="30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2" d="100"/>
          <a:sy n="12" d="100"/>
        </p:scale>
        <p:origin x="-28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>
            <a:extLst>
              <a:ext uri="{FF2B5EF4-FFF2-40B4-BE49-F238E27FC236}">
                <a16:creationId xmlns:a16="http://schemas.microsoft.com/office/drawing/2014/main" xmlns="" id="{E3071D62-A974-47A8-BD0A-BB4E9227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FF4B-7C0E-4263-9023-71639094D830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18">
            <a:extLst>
              <a:ext uri="{FF2B5EF4-FFF2-40B4-BE49-F238E27FC236}">
                <a16:creationId xmlns:a16="http://schemas.microsoft.com/office/drawing/2014/main" xmlns="" id="{DBC5A12F-4B99-4D4B-BF57-30981EA0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>
            <a:extLst>
              <a:ext uri="{FF2B5EF4-FFF2-40B4-BE49-F238E27FC236}">
                <a16:creationId xmlns:a16="http://schemas.microsoft.com/office/drawing/2014/main" xmlns="" id="{2866238A-45B9-4E75-AE29-5A237463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837CD70-7DA0-4D54-A861-463D11A49A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58580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1AB1640A-1F11-40D8-B340-6A095BB7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626B-301C-45CE-928B-953AAB7D4603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3443EED5-2B58-460C-8AB9-F98A3AFE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424011D0-7EE2-4A61-965F-879100D6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1B72F-3D4D-43D5-BE3F-1747133896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4301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772E753F-42A9-4C30-87E1-78902562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FA03-9167-41DB-B258-768AFE2D0200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013ACC6A-AD6D-4597-911D-31326F14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584C5C2F-B532-41CC-A399-0672EB6C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99CED-02C7-460F-ADA1-E5FF977868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1259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1543E8F0-0F79-463F-B234-CF2532BF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F41B-F679-4221-89D6-75BE031E9067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718976B4-0010-4923-B37C-9570C482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43D994CB-1283-4767-B135-B823B049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3ED2F-6A10-4547-8BAC-617AF727B7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222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3089AE-8CE9-40E3-9D06-6082C1DE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A633-CDDA-4296-A29E-44EC139C2D49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B74339-60FA-4B31-8B03-6C63BD87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3F9CCA-F223-47A7-B25A-DEF78B61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E453878-556E-4A9A-ACCE-173ACA20BD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1825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xmlns="" id="{92A4A443-FC3D-40DD-A823-4B2E5620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0B53-9F4A-42AB-BD87-3FAD30093EB3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xmlns="" id="{D94AC788-A2EB-496F-AFAF-30C7BBDF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xmlns="" id="{4065C267-1B93-4A03-BCC9-B25E5953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96C7C-BED5-4555-B3B7-E4F21875F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7026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xmlns="" id="{D7B349A7-7CDC-44ED-B54E-31D827E8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2766-12E3-429A-A0B6-3D3A6782763D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xmlns="" id="{10BC4172-2343-4A3A-AD24-E8792D9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xmlns="" id="{45C0CCE5-C9B4-4E49-B6EF-26C4C5D3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88C3C-CD97-4E4B-B08A-16308E708C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912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xmlns="" id="{48FFE4C4-AEAF-4CCF-94FD-486736AB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5ADC-D034-4A93-8726-D23D556A8E80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xmlns="" id="{C661E7C8-8C1E-4E8A-8056-9AA26E80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xmlns="" id="{25BF0D52-6A84-404B-8736-F5FCE13A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0654A-D847-4FCB-AED2-53BC345D51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4634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xmlns="" id="{0E337028-D095-4280-A676-98F81EA7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7CF6-FA8E-4EFD-BB14-B986C838D0B7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xmlns="" id="{99AF19DC-2555-4130-BA13-2DF875A5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xmlns="" id="{2E42030B-CB6E-4C82-BE95-75026152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E4298-59FE-4BFD-9988-DD585D7D3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837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xmlns="" id="{82E71EC2-4E85-465D-8F8A-D76F07FC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172C-5D64-4077-8899-F51EEA4FF600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xmlns="" id="{40917D41-8224-4A44-858F-A668B7BB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xmlns="" id="{8082CB86-F2E9-4294-B51A-90D0317D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0D28B-4964-4E4D-BCC0-355E88EA2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379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xmlns="" id="{9451D082-4A40-4B41-B24C-EF6FAC31C1CA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xmlns="" id="{144EF527-4C92-4B22-BB2B-E426269A6F3F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xmlns="" id="{4C0E7E37-70BE-4364-8FD7-B7A33B4669E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xmlns="" id="{2A3C7DF1-E4BE-47AA-891D-24CB41FA6C6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xmlns="" id="{EE690921-83D2-4D88-9A05-347E6D93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10873-EE4D-4290-83B4-E0877D52FCE6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xmlns="" id="{78586C2E-777E-4F54-9CE7-331DF8CA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xmlns="" id="{8F2F400C-8B97-4EB5-903E-E4BCCC9B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FD23A3C-F416-4D57-8E86-AC2D77191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476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xmlns="" id="{BCEFC8AF-2F5F-4335-BD51-EAD87F36B981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11A7E5C6-FDAB-40DE-A153-39E585B9A1C1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>
            <a:extLst>
              <a:ext uri="{FF2B5EF4-FFF2-40B4-BE49-F238E27FC236}">
                <a16:creationId xmlns:a16="http://schemas.microsoft.com/office/drawing/2014/main" xmlns="" id="{1AEF7936-E7D2-4946-A343-D3CB69E33E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>
            <a:extLst>
              <a:ext uri="{FF2B5EF4-FFF2-40B4-BE49-F238E27FC236}">
                <a16:creationId xmlns:a16="http://schemas.microsoft.com/office/drawing/2014/main" xmlns="" id="{03D07F56-9E58-43B9-A6EE-13C0AC61F3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6D65A653-D022-4259-A483-6D71A9C0C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53BE6E-0878-470E-AEBF-CAF35D95C71A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xmlns="" id="{638612C8-0F20-48B2-81C7-05A43467D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xmlns="" id="{E80657DE-1EBC-4F96-B786-C5CEFCC35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64040D82-ACCF-43A5-B8D2-A15C50EE6459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>
            <a:extLst>
              <a:ext uri="{FF2B5EF4-FFF2-40B4-BE49-F238E27FC236}">
                <a16:creationId xmlns:a16="http://schemas.microsoft.com/office/drawing/2014/main" xmlns="" id="{95394228-1E0C-4B90-B5B1-405091B24D04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54ABF1ED-747E-4E7F-9C41-B5791DDA044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8DCC04B6-7831-4702-8BBF-6C176E13045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7" r:id="rId2"/>
    <p:sldLayoutId id="2147483836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7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66746D0C-8D4B-44F1-9412-BB368C57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0188"/>
          </a:xfrm>
        </p:spPr>
        <p:txBody>
          <a:bodyPr/>
          <a:lstStyle/>
          <a:p>
            <a:pPr algn="ctr" eaLnBrk="1" hangingPunct="1"/>
            <a:r>
              <a:rPr lang="ru-RU" altLang="ru-RU"/>
              <a:t>ОПАСНЫЕ УВЛЕЧЕНИЯ СОВРЕМЕННОЙ  МОЛОДЕЖИ</a:t>
            </a:r>
          </a:p>
        </p:txBody>
      </p:sp>
      <p:pic>
        <p:nvPicPr>
          <p:cNvPr id="5123" name="Picture 2" descr="C:\Users\Nailya\Pictures\УВЛЕЧЕНИЯ МОЛОДЕЖИ\молодежь.jpe">
            <a:extLst>
              <a:ext uri="{FF2B5EF4-FFF2-40B4-BE49-F238E27FC236}">
                <a16:creationId xmlns:a16="http://schemas.microsoft.com/office/drawing/2014/main" xmlns="" id="{4263CC82-E40D-46CC-A442-4351CD820D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88" y="2276475"/>
            <a:ext cx="3714750" cy="3652838"/>
          </a:xfrm>
        </p:spPr>
      </p:pic>
      <p:sp>
        <p:nvSpPr>
          <p:cNvPr id="5124" name="Содержимое 4">
            <a:extLst>
              <a:ext uri="{FF2B5EF4-FFF2-40B4-BE49-F238E27FC236}">
                <a16:creationId xmlns:a16="http://schemas.microsoft.com/office/drawing/2014/main" xmlns="" id="{A0707BE9-7F28-4B31-81B6-B638AA6C1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598863"/>
          </a:xfrm>
        </p:spPr>
        <p:txBody>
          <a:bodyPr/>
          <a:lstStyle/>
          <a:p>
            <a:pPr algn="r" eaLnBrk="1" hangingPunct="1">
              <a:buFont typeface="Wingdings 2" panose="05020102010507070707" pitchFamily="18" charset="2"/>
              <a:buNone/>
            </a:pPr>
            <a:endParaRPr lang="ru-RU" altLang="ru-RU" sz="2000"/>
          </a:p>
          <a:p>
            <a:pPr algn="r" eaLnBrk="1" hangingPunct="1">
              <a:buFont typeface="Wingdings 2" panose="05020102010507070707" pitchFamily="18" charset="2"/>
              <a:buNone/>
            </a:pPr>
            <a:endParaRPr lang="ru-RU" altLang="ru-RU" sz="2000"/>
          </a:p>
          <a:p>
            <a:pPr algn="r" eaLnBrk="1" hangingPunct="1">
              <a:buFont typeface="Wingdings 2" panose="05020102010507070707" pitchFamily="18" charset="2"/>
              <a:buNone/>
            </a:pPr>
            <a:endParaRPr lang="ru-RU" altLang="ru-RU" sz="2000"/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/>
              <a:t>АВТОР ПРЕЗЕНТАЦИИ: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/>
              <a:t> СОЦИАЛЬНЫЙ ПЕДАГОГ, МЕТОДИСТ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/>
              <a:t> ГБУДО ЦППМСП КОЛПИНСКОГО РАЙОНА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/>
              <a:t>САНКТ-ПЕТЕРБУРГА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/>
              <a:t> ДУЛАТОВА НАИЛЯ РЯХИМОВНА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/>
              <a:t>2019год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>
            <a:extLst>
              <a:ext uri="{FF2B5EF4-FFF2-40B4-BE49-F238E27FC236}">
                <a16:creationId xmlns:a16="http://schemas.microsoft.com/office/drawing/2014/main" xmlns="" id="{F6E7C07E-A0B8-4968-B4E9-EFDAD37A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АКРОСТРИТ</a:t>
            </a:r>
          </a:p>
        </p:txBody>
      </p:sp>
      <p:pic>
        <p:nvPicPr>
          <p:cNvPr id="14339" name="Picture 2" descr="C:\Users\Nailya\Desktop\акрострит.jpg">
            <a:extLst>
              <a:ext uri="{FF2B5EF4-FFF2-40B4-BE49-F238E27FC236}">
                <a16:creationId xmlns:a16="http://schemas.microsoft.com/office/drawing/2014/main" xmlns="" id="{3C291B1B-5FFB-43DD-AFD0-8D93929445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7700" y="2917825"/>
            <a:ext cx="3657600" cy="2439988"/>
          </a:xfrm>
        </p:spPr>
      </p:pic>
      <p:sp>
        <p:nvSpPr>
          <p:cNvPr id="14340" name="Содержимое 4">
            <a:extLst>
              <a:ext uri="{FF2B5EF4-FFF2-40B4-BE49-F238E27FC236}">
                <a16:creationId xmlns:a16="http://schemas.microsoft.com/office/drawing/2014/main" xmlns="" id="{2CDEB4F0-1A56-4305-AC2A-4497936E5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11763"/>
          </a:xfrm>
        </p:spPr>
        <p:txBody>
          <a:bodyPr/>
          <a:lstStyle/>
          <a:p>
            <a:r>
              <a:rPr lang="ru-RU" altLang="ru-RU" sz="1800" b="1"/>
              <a:t>Акрострит - уличная акробатика, предполагающая выполнение довольно сложных и опасных трюков: стойка на голове, прыжки с возвышенностей, сальто.</a:t>
            </a:r>
            <a:endParaRPr lang="ru-RU" altLang="ru-RU" sz="1800"/>
          </a:p>
          <a:p>
            <a:r>
              <a:rPr lang="ru-RU" altLang="ru-RU" sz="1800"/>
              <a:t>Акрострит пришел к нам из Англии и уже прочно укрепился в списке увлечений российских подростков и молодых людей наряду с паркуром. Однако акрострит имеет отличия. Все трюки совершаются на месте, в то время как паркур предполагает постоянное движение и перемещение.</a:t>
            </a:r>
          </a:p>
          <a:p>
            <a:endParaRPr lang="ru-RU" altLang="ru-RU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0912E915-1A32-476D-8BCE-5CDA5D64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/>
              <a:t>УВЛЕЧЕНИЕ КОМПЬЮТЕРОМ И ИНФОРМАЦИОННЫМИ ТЕХНОЛОГИЯМИ</a:t>
            </a:r>
          </a:p>
        </p:txBody>
      </p:sp>
      <p:pic>
        <p:nvPicPr>
          <p:cNvPr id="15363" name="Picture 2" descr="C:\Users\Nailya\Pictures\УВЛЕЧЕНИЯ МОЛОДЕЖИ\shtuki.jpg">
            <a:extLst>
              <a:ext uri="{FF2B5EF4-FFF2-40B4-BE49-F238E27FC236}">
                <a16:creationId xmlns:a16="http://schemas.microsoft.com/office/drawing/2014/main" xmlns="" id="{D4D703C3-4C68-4D85-975B-2D9D2796A2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04913" y="2214563"/>
            <a:ext cx="6734175" cy="42862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BF54D0BF-8E56-416F-96FE-CD4FE752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altLang="ru-RU"/>
              <a:t>ГРАНЬ МЕЖДУ ЗАКОНОМ И ЖИЗНЬЮ</a:t>
            </a:r>
          </a:p>
        </p:txBody>
      </p:sp>
      <p:pic>
        <p:nvPicPr>
          <p:cNvPr id="16387" name="Содержимое 6" descr="человечки 8.jpg">
            <a:extLst>
              <a:ext uri="{FF2B5EF4-FFF2-40B4-BE49-F238E27FC236}">
                <a16:creationId xmlns:a16="http://schemas.microsoft.com/office/drawing/2014/main" xmlns="" id="{0BF4C46E-F1A1-4E4F-9492-CF9AA502C6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625" y="2143125"/>
            <a:ext cx="4038600" cy="4038600"/>
          </a:xfrm>
        </p:spPr>
      </p:pic>
      <p:pic>
        <p:nvPicPr>
          <p:cNvPr id="16388" name="Содержимое 7" descr="арест.jpg">
            <a:extLst>
              <a:ext uri="{FF2B5EF4-FFF2-40B4-BE49-F238E27FC236}">
                <a16:creationId xmlns:a16="http://schemas.microsoft.com/office/drawing/2014/main" xmlns="" id="{984EF5E2-AB69-4364-9E80-6D4083C2F6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2119313"/>
            <a:ext cx="4038600" cy="4038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F2863B66-90C9-4F3F-AA83-0FE0E39F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/>
              <a:t>НЕСАНКЦИОНИРОВАННЫЕ МИТИНГИ И ШЕСТВИЯ</a:t>
            </a:r>
          </a:p>
        </p:txBody>
      </p:sp>
      <p:pic>
        <p:nvPicPr>
          <p:cNvPr id="17411" name="Содержимое 3" descr="памятка для детей.png">
            <a:extLst>
              <a:ext uri="{FF2B5EF4-FFF2-40B4-BE49-F238E27FC236}">
                <a16:creationId xmlns:a16="http://schemas.microsoft.com/office/drawing/2014/main" xmlns="" id="{980E9AA5-0BA2-4F93-9039-49167ECD5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55738" y="1935163"/>
            <a:ext cx="6232525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>
            <a:extLst>
              <a:ext uri="{FF2B5EF4-FFF2-40B4-BE49-F238E27FC236}">
                <a16:creationId xmlns:a16="http://schemas.microsoft.com/office/drawing/2014/main" xmlns="" id="{5DA4B8EF-2E85-498F-BDC8-285668D7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altLang="ru-RU"/>
              <a:t>«ВПИСКА»</a:t>
            </a:r>
          </a:p>
        </p:txBody>
      </p:sp>
      <p:pic>
        <p:nvPicPr>
          <p:cNvPr id="18435" name="Содержимое 6" descr="image.jpg">
            <a:extLst>
              <a:ext uri="{FF2B5EF4-FFF2-40B4-BE49-F238E27FC236}">
                <a16:creationId xmlns:a16="http://schemas.microsoft.com/office/drawing/2014/main" xmlns="" id="{376A11BE-9378-464D-A980-68B4DD298C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624138"/>
            <a:ext cx="4038600" cy="3028950"/>
          </a:xfrm>
        </p:spPr>
      </p:pic>
      <p:sp>
        <p:nvSpPr>
          <p:cNvPr id="18436" name="Содержимое 5">
            <a:extLst>
              <a:ext uri="{FF2B5EF4-FFF2-40B4-BE49-F238E27FC236}">
                <a16:creationId xmlns:a16="http://schemas.microsoft.com/office/drawing/2014/main" xmlns="" id="{A7C3D801-C255-4DDC-8517-E2EB0A87B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038600" cy="5497513"/>
          </a:xfrm>
        </p:spPr>
        <p:txBody>
          <a:bodyPr/>
          <a:lstStyle/>
          <a:p>
            <a:pPr algn="just"/>
            <a:r>
              <a:rPr lang="ru-RU" altLang="ru-RU" sz="2000"/>
              <a:t>Само понятие «вписка» появилось давно, и означало оно - «возможность переночевать в чужом городе у незнакомых людей». Вписаться в дом или квартиру на одну ночь. Но теперь, если услышите в разговоре подростков это слово, то знайте, что речь идет совсем о другом. Проще говоря, пьянка на квартире или даче, где нет взрослых. Летние каникулы - самое горячее время вписок. Чем заканчиваются подобные вечеринки, мы теперь часто узнаем из сводок новостей в рубрике «изнасилование».</a:t>
            </a:r>
          </a:p>
          <a:p>
            <a:pPr algn="just"/>
            <a:endParaRPr lang="ru-RU" altLang="ru-RU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682944D2-D9C4-466C-81D2-04941AB4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altLang="ru-RU" sz="5400"/>
              <a:t>АУЕ –новая субкультура</a:t>
            </a:r>
            <a:endParaRPr lang="ru-RU" altLang="ru-RU"/>
          </a:p>
        </p:txBody>
      </p:sp>
      <p:pic>
        <p:nvPicPr>
          <p:cNvPr id="19459" name="Содержимое 4" descr="maxresdefault.jpg">
            <a:extLst>
              <a:ext uri="{FF2B5EF4-FFF2-40B4-BE49-F238E27FC236}">
                <a16:creationId xmlns:a16="http://schemas.microsoft.com/office/drawing/2014/main" xmlns="" id="{A6E0319F-387F-4EAB-A75B-79EE389158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3001963"/>
            <a:ext cx="4038600" cy="2271712"/>
          </a:xfrm>
        </p:spPr>
      </p:pic>
      <p:sp>
        <p:nvSpPr>
          <p:cNvPr id="19460" name="Содержимое 3">
            <a:extLst>
              <a:ext uri="{FF2B5EF4-FFF2-40B4-BE49-F238E27FC236}">
                <a16:creationId xmlns:a16="http://schemas.microsoft.com/office/drawing/2014/main" xmlns="" id="{1744DDB8-8234-4B4E-BEDB-BC3E26AC7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ru-RU" altLang="ru-RU" sz="2000"/>
              <a:t>АУЕ – дословно означает «Арестанский уклад един» или «Арестанское уркаганское единство» – перевести аббревиатуру можно и так, и так. Собственно, основной посыл её идеологии отражён в названии – это фактически культ тюремных «понятий», тюремной романтики, стилизованный под молодёжную культуру. Это культ силы, воровства и тунеядства. </a:t>
            </a:r>
            <a:br>
              <a:rPr lang="ru-RU" altLang="ru-RU" sz="2000"/>
            </a:br>
            <a:endParaRPr lang="ru-RU" altLang="ru-RU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xmlns="" id="{90F912C2-1A43-404D-B907-60D122F3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altLang="ru-RU" sz="4400"/>
              <a:t>«СТАНЬ КУРЬЕРОМ ИЛИ ОЧЕНЬ БЫСТРЫЙ ЗАРАБОТОК»</a:t>
            </a: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xmlns="" id="{F13709BE-6DBB-4284-83D3-7B854C150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endParaRPr lang="ru-RU" altLang="ru-RU" sz="4000" b="1" i="1"/>
          </a:p>
          <a:p>
            <a:r>
              <a:rPr lang="ru-RU" altLang="ru-RU" sz="2400" b="1" i="1"/>
              <a:t>«Требуются курьеры. Оплата $3000-5000». Как вербуют в наркокурьеры, </a:t>
            </a:r>
            <a:br>
              <a:rPr lang="ru-RU" altLang="ru-RU" sz="2400" b="1" i="1"/>
            </a:br>
            <a:r>
              <a:rPr lang="ru-RU" altLang="ru-RU" sz="2400" b="1" i="1"/>
              <a:t>нарко закладчики и наркограффитисты через ВКонтакте и Telegram?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pic>
        <p:nvPicPr>
          <p:cNvPr id="20484" name="Содержимое 4" descr="trafarety-dlya-reklamy-na-asfalte-6445539_big.jpg">
            <a:extLst>
              <a:ext uri="{FF2B5EF4-FFF2-40B4-BE49-F238E27FC236}">
                <a16:creationId xmlns:a16="http://schemas.microsoft.com/office/drawing/2014/main" xmlns="" id="{EC9FC2CF-08DC-4848-A935-212F920615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2676525"/>
            <a:ext cx="4038600" cy="29225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xmlns="" id="{6DAA2F10-7373-47C6-B5A7-126A7A2C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«СТАНЬ КУРЬЕРОМ ИЛИ ОЧЕНЬ   БЫСТРЫЙ ЗАРАБОТОК»</a:t>
            </a:r>
          </a:p>
        </p:txBody>
      </p:sp>
      <p:sp>
        <p:nvSpPr>
          <p:cNvPr id="21507" name="Содержимое 2">
            <a:extLst>
              <a:ext uri="{FF2B5EF4-FFF2-40B4-BE49-F238E27FC236}">
                <a16:creationId xmlns:a16="http://schemas.microsoft.com/office/drawing/2014/main" xmlns="" id="{D4D64ECA-8A1C-4593-B564-7EEB9F541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1800"/>
              <a:t>Прошли те ностальгические времена, когда ради очередной дозы «счастья» нужно было лично встречаться с дилером. С распространением Даркнета эта схема уходит в прошлое. Теперь кайф заказывают, не вставая с дивана, а забирают хоть в соседнем подъезде. Пока сам продавец искусно дирижирует процессом из «далекой-далекой галактики», «пехота» школьников и студентов с горящими глазами распихивает наркоту по чужим дворам, делая так называемые «закладки». </a:t>
            </a:r>
          </a:p>
          <a:p>
            <a:r>
              <a:rPr lang="ru-RU" altLang="ru-RU" sz="1800"/>
              <a:t>Задача граффитчиков  строится в написании названия сайта «большими, аккуратными, четкими буквами на домах». Гаффитчикам предлагается 100 рублей за надпись или тот же товар, закладчики получают от 2500 в день и могут рассчитывать на «карьерный рост».</a:t>
            </a:r>
            <a:br>
              <a:rPr lang="ru-RU" altLang="ru-RU" sz="1800"/>
            </a:b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  <a:p>
            <a:endParaRPr lang="ru-RU" altLang="ru-RU" sz="1800"/>
          </a:p>
          <a:p>
            <a:endParaRPr lang="ru-RU" altLang="ru-RU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xmlns="" id="{FDD47A90-0CA1-4685-8887-6CA39C1C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/>
              <a:t>НА ЧТО ЖЕ ПЕРЕОРИЕНТИРОВАТЬ МОЛОДЕЖЬ?</a:t>
            </a:r>
          </a:p>
        </p:txBody>
      </p:sp>
      <p:pic>
        <p:nvPicPr>
          <p:cNvPr id="22531" name="Содержимое 3" descr="уверенность.jpg">
            <a:extLst>
              <a:ext uri="{FF2B5EF4-FFF2-40B4-BE49-F238E27FC236}">
                <a16:creationId xmlns:a16="http://schemas.microsoft.com/office/drawing/2014/main" xmlns="" id="{CFD797E7-A7F8-4CA4-823C-4DD15AC73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0" y="2605088"/>
            <a:ext cx="3048000" cy="304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xmlns="" id="{6B15A492-C483-4213-BB39-C8B234EE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РЕКОМЕНДАЦИИ РОДИТЕЛЯМ</a:t>
            </a:r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xmlns="" id="{539D1F97-AB12-418A-A059-A6BA3C292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000"/>
              <a:t>Если Вы знаете, что ваше чадо склонно к рискованному поведению, лучше направить его энергию в позитивное русло, придумать что-то альтернативное. В современном мире существует огромное количество секций и кружков, способных удовлетворить потребность подростков в выплеске адреналина: картинг, скалолазание, все виды единоборств и многое другое. Также можно найти немало способов активного и экстремального проведения досуга, безопасного для жизни и здоровья людей. Если Вы всей семьёй решите покататься на выходных на квадроциклах или залезть всем вместе в пещеру, посетите страшный квест или пройдёте «верёвочный курс», то у Вашего ребёнка быстро отпадёт потребность в нарушении закона, ведь он будет получать адреналин социально приемлемым способом, а также будет чувствовать любовь и поддержку семьи.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47C4568B-3939-4337-9E14-04EF7252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altLang="ru-RU"/>
              <a:t>Чем же увлекается современная молодежь?</a:t>
            </a:r>
          </a:p>
        </p:txBody>
      </p:sp>
      <p:pic>
        <p:nvPicPr>
          <p:cNvPr id="6147" name="Содержимое 3" descr="человечки 1.jpg">
            <a:extLst>
              <a:ext uri="{FF2B5EF4-FFF2-40B4-BE49-F238E27FC236}">
                <a16:creationId xmlns:a16="http://schemas.microsoft.com/office/drawing/2014/main" xmlns="" id="{F02B644F-04EE-404F-876A-D64211657E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713038"/>
            <a:ext cx="4038600" cy="2849562"/>
          </a:xfrm>
        </p:spPr>
      </p:pic>
      <p:sp>
        <p:nvSpPr>
          <p:cNvPr id="6148" name="Содержимое 3">
            <a:extLst>
              <a:ext uri="{FF2B5EF4-FFF2-40B4-BE49-F238E27FC236}">
                <a16:creationId xmlns:a16="http://schemas.microsoft.com/office/drawing/2014/main" xmlns="" id="{40E1C9F2-3899-44E0-9B56-6C545A2DD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ru-RU" altLang="ru-RU" sz="2800"/>
              <a:t>На что только не идут подростки, чтобы доказать свою крутость и получить острые ощущения!  Расскажу о самых опасных увлечениях, которые угрожают здоровью и жизни детей.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29E721-5209-467F-BFDB-89F5D182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КАК ИЗБЕЖАТЬ ОПАСНЫХ УВЛЕЧЕНИЙ ПОДРОСТКОВ?</a:t>
            </a:r>
          </a:p>
        </p:txBody>
      </p:sp>
      <p:pic>
        <p:nvPicPr>
          <p:cNvPr id="24579" name="Picture 2" descr="C:\Users\Nailya\Pictures\УВЛЕЧЕНИЯ МОЛОДЕЖИ\КАК ИЗБЕЖАТЬ.jpe">
            <a:extLst>
              <a:ext uri="{FF2B5EF4-FFF2-40B4-BE49-F238E27FC236}">
                <a16:creationId xmlns:a16="http://schemas.microsoft.com/office/drawing/2014/main" xmlns="" id="{808247E3-0279-46CC-9F15-272BBC3335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0563" y="3113088"/>
            <a:ext cx="3571875" cy="2047875"/>
          </a:xfrm>
        </p:spPr>
      </p:pic>
      <p:sp>
        <p:nvSpPr>
          <p:cNvPr id="24580" name="Содержимое 3">
            <a:extLst>
              <a:ext uri="{FF2B5EF4-FFF2-40B4-BE49-F238E27FC236}">
                <a16:creationId xmlns:a16="http://schemas.microsoft.com/office/drawing/2014/main" xmlns="" id="{455BE9B7-5E2D-47B8-B1B8-A58B01F00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algn="just" eaLnBrk="1" hangingPunct="1"/>
            <a:r>
              <a:rPr lang="ru-RU" altLang="ru-RU" sz="2000" b="1"/>
              <a:t>Ответ один: устранить причины, их вызывающие.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000" b="1"/>
              <a:t> </a:t>
            </a:r>
          </a:p>
          <a:p>
            <a:pPr algn="just" eaLnBrk="1" hangingPunct="1"/>
            <a:r>
              <a:rPr lang="ru-RU" altLang="ru-RU" sz="2000" b="1"/>
              <a:t>Постараться понять подростка, вселить в него уверенность в собственных силах и сделать так, чтобы он никогда не чувствовал себя одиноким.</a:t>
            </a:r>
          </a:p>
          <a:p>
            <a:endParaRPr lang="ru-RU" altLang="ru-RU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>
            <a:extLst>
              <a:ext uri="{FF2B5EF4-FFF2-40B4-BE49-F238E27FC236}">
                <a16:creationId xmlns:a16="http://schemas.microsoft.com/office/drawing/2014/main" xmlns="" id="{37976EAB-9093-4CF4-A69D-F06442F0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СПАСИБО ЗА ВНИМАНИЕ!</a:t>
            </a:r>
          </a:p>
        </p:txBody>
      </p:sp>
      <p:pic>
        <p:nvPicPr>
          <p:cNvPr id="25603" name="Содержимое 4" descr="img4.jpg">
            <a:extLst>
              <a:ext uri="{FF2B5EF4-FFF2-40B4-BE49-F238E27FC236}">
                <a16:creationId xmlns:a16="http://schemas.microsoft.com/office/drawing/2014/main" xmlns="" id="{4BCFCA04-50AD-4EF9-8FED-E8F8BC28E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5">
            <a:extLst>
              <a:ext uri="{FF2B5EF4-FFF2-40B4-BE49-F238E27FC236}">
                <a16:creationId xmlns:a16="http://schemas.microsoft.com/office/drawing/2014/main" xmlns="" id="{BA49943F-8175-4171-A7F1-D56FC52C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РУФИНГ</a:t>
            </a:r>
          </a:p>
        </p:txBody>
      </p:sp>
      <p:pic>
        <p:nvPicPr>
          <p:cNvPr id="7171" name="Picture 2" descr="C:\Users\Nailya\Desktop\руфинг.jpg">
            <a:extLst>
              <a:ext uri="{FF2B5EF4-FFF2-40B4-BE49-F238E27FC236}">
                <a16:creationId xmlns:a16="http://schemas.microsoft.com/office/drawing/2014/main" xmlns="" id="{A6FF4C97-283E-4D98-AF01-CA8EB4CBB8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800350"/>
            <a:ext cx="4038600" cy="2674938"/>
          </a:xfrm>
        </p:spPr>
      </p:pic>
      <p:sp>
        <p:nvSpPr>
          <p:cNvPr id="7172" name="Содержимое 3">
            <a:extLst>
              <a:ext uri="{FF2B5EF4-FFF2-40B4-BE49-F238E27FC236}">
                <a16:creationId xmlns:a16="http://schemas.microsoft.com/office/drawing/2014/main" xmlns="" id="{670BA4DC-463C-4E05-A6CF-10BE05800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ru-RU" altLang="ru-RU" sz="2000" b="1"/>
              <a:t>Руфинг (от англ. roof - крыша, крышелаз)</a:t>
            </a:r>
            <a:r>
              <a:rPr lang="ru-RU" altLang="ru-RU" sz="2000"/>
              <a:t> – </a:t>
            </a:r>
            <a:r>
              <a:rPr lang="ru-RU" altLang="ru-RU" sz="2000" b="1"/>
              <a:t>передвижение по высотным точкам зданий. </a:t>
            </a:r>
            <a:r>
              <a:rPr lang="ru-RU" altLang="ru-RU" sz="2000"/>
              <a:t>Несовершеннолетние становятся руферами по разным причинам: интерес к панораме верхнего обзора, возможность отдохнуть от суеты, чувство свободы и прочее, этот вид экстрима руферы считают самым романтичным.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>
            <a:extLst>
              <a:ext uri="{FF2B5EF4-FFF2-40B4-BE49-F238E27FC236}">
                <a16:creationId xmlns:a16="http://schemas.microsoft.com/office/drawing/2014/main" xmlns="" id="{BA7F264E-FF79-4EE3-92ED-B33BF428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ДИГГЕРСТВО</a:t>
            </a:r>
          </a:p>
        </p:txBody>
      </p:sp>
      <p:pic>
        <p:nvPicPr>
          <p:cNvPr id="8195" name="Picture 2" descr="C:\Users\Nailya\Desktop\диггеры.jpg">
            <a:extLst>
              <a:ext uri="{FF2B5EF4-FFF2-40B4-BE49-F238E27FC236}">
                <a16:creationId xmlns:a16="http://schemas.microsoft.com/office/drawing/2014/main" xmlns="" id="{B80EEE8D-EBF5-45B8-BEB7-D024276FCD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787650"/>
            <a:ext cx="4038600" cy="2700338"/>
          </a:xfrm>
        </p:spPr>
      </p:pic>
      <p:sp>
        <p:nvSpPr>
          <p:cNvPr id="8196" name="Содержимое 3">
            <a:extLst>
              <a:ext uri="{FF2B5EF4-FFF2-40B4-BE49-F238E27FC236}">
                <a16:creationId xmlns:a16="http://schemas.microsoft.com/office/drawing/2014/main" xmlns="" id="{B035C548-391D-4B9A-BF61-5326F51CF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038600" cy="4997450"/>
          </a:xfrm>
        </p:spPr>
        <p:txBody>
          <a:bodyPr/>
          <a:lstStyle/>
          <a:p>
            <a:pPr algn="just"/>
            <a:r>
              <a:rPr lang="ru-RU" altLang="ru-RU" sz="2000" b="1"/>
              <a:t>Диггерство - спуск </a:t>
            </a:r>
            <a:br>
              <a:rPr lang="ru-RU" altLang="ru-RU" sz="2000" b="1"/>
            </a:br>
            <a:r>
              <a:rPr lang="ru-RU" altLang="ru-RU" sz="2000" b="1"/>
              <a:t>и изучение подземных коммуникаций (шахты метро, бомбоубежища </a:t>
            </a:r>
            <a:br>
              <a:rPr lang="ru-RU" altLang="ru-RU" sz="2000" b="1"/>
            </a:br>
            <a:r>
              <a:rPr lang="ru-RU" altLang="ru-RU" sz="2000" b="1"/>
              <a:t>и т.д.).</a:t>
            </a:r>
          </a:p>
          <a:p>
            <a:pPr algn="just"/>
            <a:r>
              <a:rPr lang="ru-RU" altLang="ru-RU" sz="2000"/>
              <a:t>Кто-то считает диггеров современными археологами и искателями сокровищ. Однако, к сожалению, в большинстве своем современные подростки лезут в подземелья не из любви к истории и археологии. Ребятам, элементарно, хочется «понтануться» перед товарищами.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18710B42-A255-483C-BE6C-9414B9CE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СТАЛКЕРЫ</a:t>
            </a:r>
          </a:p>
        </p:txBody>
      </p:sp>
      <p:sp>
        <p:nvSpPr>
          <p:cNvPr id="9219" name="Содержимое 3">
            <a:extLst>
              <a:ext uri="{FF2B5EF4-FFF2-40B4-BE49-F238E27FC236}">
                <a16:creationId xmlns:a16="http://schemas.microsoft.com/office/drawing/2014/main" xmlns="" id="{D76F3FB9-594A-443A-8297-6A63D6DA4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5140325"/>
          </a:xfrm>
        </p:spPr>
        <p:txBody>
          <a:bodyPr/>
          <a:lstStyle/>
          <a:p>
            <a:r>
              <a:rPr lang="ru-RU" altLang="ru-RU" sz="1800"/>
              <a:t>Среди молодежи насчитывается множество поклонников индустриального туризма, так называемых </a:t>
            </a:r>
            <a:r>
              <a:rPr lang="ru-RU" altLang="ru-RU" sz="1800" b="1"/>
              <a:t>сталкеров (от англ. stalker – упорный исследователь, охотник, ловчий)</a:t>
            </a:r>
            <a:r>
              <a:rPr lang="ru-RU" altLang="ru-RU" sz="1800"/>
              <a:t>. Это любители подвергать себя огромному риску в различных подземельях, заброшенных бомбоубежищах и других опасных местах. </a:t>
            </a:r>
            <a:br>
              <a:rPr lang="ru-RU" altLang="ru-RU" sz="1800"/>
            </a:br>
            <a:r>
              <a:rPr lang="ru-RU" altLang="ru-RU" sz="1800"/>
              <a:t>В отличие от диггеров, они посещают еще и наземные локации: недостроенные здания, глухие деревни, неработающие заводы.</a:t>
            </a:r>
          </a:p>
          <a:p>
            <a:endParaRPr lang="ru-RU" altLang="ru-RU" sz="2000"/>
          </a:p>
          <a:p>
            <a:endParaRPr lang="ru-RU" altLang="ru-RU" sz="2000"/>
          </a:p>
        </p:txBody>
      </p:sp>
      <p:pic>
        <p:nvPicPr>
          <p:cNvPr id="9220" name="Picture 2" descr="C:\Users\Nailya\Pictures\УВЛЕЧЕНИЯ МОЛОДЕЖИ\СТАЛКЕРЫ.jpe">
            <a:extLst>
              <a:ext uri="{FF2B5EF4-FFF2-40B4-BE49-F238E27FC236}">
                <a16:creationId xmlns:a16="http://schemas.microsoft.com/office/drawing/2014/main" xmlns="" id="{618576B5-1442-4D31-94B4-E24FC076B7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63" y="2071688"/>
            <a:ext cx="3929062" cy="3357562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357A24DE-A656-4BF7-9D1A-14C5B73C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altLang="ru-RU"/>
              <a:t>ИНФИЛЬТРАЦИЯ</a:t>
            </a:r>
          </a:p>
        </p:txBody>
      </p:sp>
      <p:pic>
        <p:nvPicPr>
          <p:cNvPr id="10243" name="Содержимое 4" descr="8ffd6fb7-507b-4a2d-8273-2cbcbce199b1.jpg">
            <a:extLst>
              <a:ext uri="{FF2B5EF4-FFF2-40B4-BE49-F238E27FC236}">
                <a16:creationId xmlns:a16="http://schemas.microsoft.com/office/drawing/2014/main" xmlns="" id="{6F86C188-D9D1-4EA4-90EA-F9B9E40877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7700" y="2500313"/>
            <a:ext cx="3995738" cy="2643187"/>
          </a:xfrm>
        </p:spPr>
      </p:pic>
      <p:sp>
        <p:nvSpPr>
          <p:cNvPr id="10244" name="Содержимое 3">
            <a:extLst>
              <a:ext uri="{FF2B5EF4-FFF2-40B4-BE49-F238E27FC236}">
                <a16:creationId xmlns:a16="http://schemas.microsoft.com/office/drawing/2014/main" xmlns="" id="{6A6B82F6-E8A7-4CB6-A7FB-69E117C37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857375"/>
            <a:ext cx="4038600" cy="4433888"/>
          </a:xfrm>
        </p:spPr>
        <p:txBody>
          <a:bodyPr/>
          <a:lstStyle/>
          <a:p>
            <a:r>
              <a:rPr lang="ru-RU" altLang="ru-RU" sz="2000" b="1"/>
              <a:t>Инфильтрация</a:t>
            </a:r>
            <a:r>
              <a:rPr lang="ru-RU" altLang="ru-RU" sz="2000"/>
              <a:t> — это проникновение на охраняемые территории, действующие промышленные зоны и зоны, не созданные для нахождения в них людей.</a:t>
            </a:r>
          </a:p>
          <a:p>
            <a:r>
              <a:rPr lang="ru-RU" altLang="ru-RU" sz="2000"/>
              <a:t>Главная цель таких походов — это, обычно, получение адреналина и особое психическое удовлетворение от посещения зон с ограниченным доступом.</a:t>
            </a:r>
            <a:endParaRPr lang="ru-RU" altLang="ru-RU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5">
            <a:extLst>
              <a:ext uri="{FF2B5EF4-FFF2-40B4-BE49-F238E27FC236}">
                <a16:creationId xmlns:a16="http://schemas.microsoft.com/office/drawing/2014/main" xmlns="" id="{6282ECE2-970D-4036-B577-04795B0D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ЗАЦЕПИНГ (ТРЕЙНСЕРФИНГ)</a:t>
            </a:r>
          </a:p>
        </p:txBody>
      </p:sp>
      <p:pic>
        <p:nvPicPr>
          <p:cNvPr id="11267" name="Picture 2" descr="C:\Users\Nailya\Desktop\зацепинг.jpe">
            <a:extLst>
              <a:ext uri="{FF2B5EF4-FFF2-40B4-BE49-F238E27FC236}">
                <a16:creationId xmlns:a16="http://schemas.microsoft.com/office/drawing/2014/main" xmlns="" id="{BD4B6E81-48DE-420D-98C7-BCF6B0A1A3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625" y="2214563"/>
            <a:ext cx="3929063" cy="3000375"/>
          </a:xfrm>
        </p:spPr>
      </p:pic>
      <p:sp>
        <p:nvSpPr>
          <p:cNvPr id="11268" name="Содержимое 3">
            <a:extLst>
              <a:ext uri="{FF2B5EF4-FFF2-40B4-BE49-F238E27FC236}">
                <a16:creationId xmlns:a16="http://schemas.microsoft.com/office/drawing/2014/main" xmlns="" id="{9FD5BBC5-EC13-402B-84DE-B2C2DED2D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algn="just"/>
            <a:r>
              <a:rPr lang="ru-RU" altLang="ru-RU" sz="2000" b="1"/>
              <a:t>Зацепинг – проезд вне салона электрички или трамвая (на крыше, на подножке).</a:t>
            </a:r>
            <a:endParaRPr lang="ru-RU" altLang="ru-RU" sz="2000"/>
          </a:p>
          <a:p>
            <a:pPr algn="just"/>
            <a:r>
              <a:rPr lang="ru-RU" altLang="ru-RU" sz="2000"/>
              <a:t>Вам наверняка доводилось видеть, как подростки едут на электричке, зацепившись за поручни и другие выступающие части поезда. Это зацеперы – безрассудные ребята, которые в силу разных причин предпочитают ездить снаружи, а не внутри.</a:t>
            </a:r>
          </a:p>
          <a:p>
            <a:endParaRPr lang="ru-RU" altLang="ru-RU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>
            <a:extLst>
              <a:ext uri="{FF2B5EF4-FFF2-40B4-BE49-F238E27FC236}">
                <a16:creationId xmlns:a16="http://schemas.microsoft.com/office/drawing/2014/main" xmlns="" id="{FA6AD324-7237-40AF-94AB-52EC6FB6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altLang="ru-RU"/>
              <a:t>ЗАЦЕПИНГ (ТРЕЙНСЕРФИНГ)</a:t>
            </a:r>
          </a:p>
        </p:txBody>
      </p:sp>
      <p:pic>
        <p:nvPicPr>
          <p:cNvPr id="12291" name="Picture 2" descr="C:\Users\Nailya\Pictures\УВЛЕЧЕНИЯ МОЛОДЕЖИ\зацепинг в метро.jpg">
            <a:extLst>
              <a:ext uri="{FF2B5EF4-FFF2-40B4-BE49-F238E27FC236}">
                <a16:creationId xmlns:a16="http://schemas.microsoft.com/office/drawing/2014/main" xmlns="" id="{7E044226-EDE7-4B9D-85FA-35B9FA89D1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690813"/>
            <a:ext cx="4038600" cy="2894012"/>
          </a:xfrm>
        </p:spPr>
      </p:pic>
      <p:sp>
        <p:nvSpPr>
          <p:cNvPr id="12292" name="Содержимое 4">
            <a:extLst>
              <a:ext uri="{FF2B5EF4-FFF2-40B4-BE49-F238E27FC236}">
                <a16:creationId xmlns:a16="http://schemas.microsoft.com/office/drawing/2014/main" xmlns="" id="{359F1E52-5409-417A-91A3-F9D2076A2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ru-RU" altLang="ru-RU" sz="2000"/>
              <a:t>Основная опасность, которая подстерегает зацеперов, это, конечно, падение на рельсы под колеса движущегося составу. Соскользнут руки или ноги, оторвется поручень - и все может закончиться очень трагично. Ежегодно в России фиксируется несколько десятков таких несчастных случаев. Также беспечные подростки гибнут от удара током. В основном эта участь ожидает тех, кто любит ездить на крыше.</a:t>
            </a:r>
          </a:p>
          <a:p>
            <a:endParaRPr lang="ru-RU" altLang="ru-RU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>
            <a:extLst>
              <a:ext uri="{FF2B5EF4-FFF2-40B4-BE49-F238E27FC236}">
                <a16:creationId xmlns:a16="http://schemas.microsoft.com/office/drawing/2014/main" xmlns="" id="{1D671372-3068-4811-ADCE-D17C1942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/>
              <a:t>ПАРКУР</a:t>
            </a:r>
          </a:p>
        </p:txBody>
      </p:sp>
      <p:pic>
        <p:nvPicPr>
          <p:cNvPr id="13315" name="Picture 2" descr="C:\Users\Nailya\Pictures\УВЛЕЧЕНИЯ МОЛОДЕЖИ\паркур.jpg">
            <a:extLst>
              <a:ext uri="{FF2B5EF4-FFF2-40B4-BE49-F238E27FC236}">
                <a16:creationId xmlns:a16="http://schemas.microsoft.com/office/drawing/2014/main" xmlns="" id="{D69A66D2-6450-4693-90F4-F31E1735A3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857500"/>
            <a:ext cx="4038600" cy="2560638"/>
          </a:xfrm>
        </p:spPr>
      </p:pic>
      <p:sp>
        <p:nvSpPr>
          <p:cNvPr id="13316" name="Содержимое 3">
            <a:extLst>
              <a:ext uri="{FF2B5EF4-FFF2-40B4-BE49-F238E27FC236}">
                <a16:creationId xmlns:a16="http://schemas.microsoft.com/office/drawing/2014/main" xmlns="" id="{4E55832E-7ECA-4F3E-A3AB-37D204D30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ru-RU" altLang="ru-RU" sz="2000" b="1"/>
              <a:t>Паркур – «рациональное» перемещение и преодоление попадающихся на пути препятствий (стен, лестниц и так далее). Сочетает в себе множество довольно сложных и опасных трюков: кувырки, прыжки с опорой на руки.</a:t>
            </a:r>
            <a:endParaRPr lang="ru-RU" altLang="ru-RU" sz="2000"/>
          </a:p>
          <a:p>
            <a:endParaRPr lang="ru-RU" altLang="ru-RU" sz="20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391</TotalTime>
  <Words>866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ОПАСНЫЕ УВЛЕЧЕНИЯ СОВРЕМЕННОЙ  МОЛОДЕЖИ</vt:lpstr>
      <vt:lpstr>Чем же увлекается современная молодежь?</vt:lpstr>
      <vt:lpstr>РУФИНГ</vt:lpstr>
      <vt:lpstr>ДИГГЕРСТВО</vt:lpstr>
      <vt:lpstr>СТАЛКЕРЫ</vt:lpstr>
      <vt:lpstr>ИНФИЛЬТРАЦИЯ</vt:lpstr>
      <vt:lpstr>ЗАЦЕПИНГ (ТРЕЙНСЕРФИНГ)</vt:lpstr>
      <vt:lpstr>ЗАЦЕПИНГ (ТРЕЙНСЕРФИНГ)</vt:lpstr>
      <vt:lpstr>ПАРКУР</vt:lpstr>
      <vt:lpstr>АКРОСТРИТ</vt:lpstr>
      <vt:lpstr>УВЛЕЧЕНИЕ КОМПЬЮТЕРОМ И ИНФОРМАЦИОННЫМИ ТЕХНОЛОГИЯМИ</vt:lpstr>
      <vt:lpstr>ГРАНЬ МЕЖДУ ЗАКОНОМ И ЖИЗНЬЮ</vt:lpstr>
      <vt:lpstr>НЕСАНКЦИОНИРОВАННЫЕ МИТИНГИ И ШЕСТВИЯ</vt:lpstr>
      <vt:lpstr>«ВПИСКА»</vt:lpstr>
      <vt:lpstr>АУЕ –новая субкультура</vt:lpstr>
      <vt:lpstr>«СТАНЬ КУРЬЕРОМ ИЛИ ОЧЕНЬ БЫСТРЫЙ ЗАРАБОТОК»</vt:lpstr>
      <vt:lpstr>«СТАНЬ КУРЬЕРОМ ИЛИ ОЧЕНЬ   БЫСТРЫЙ ЗАРАБОТОК»</vt:lpstr>
      <vt:lpstr>НА ЧТО ЖЕ ПЕРЕОРИЕНТИРОВАТЬ МОЛОДЕЖЬ?</vt:lpstr>
      <vt:lpstr>РЕКОМЕНДАЦИИ РОДИТЕЛЯМ</vt:lpstr>
      <vt:lpstr>КАК ИЗБЕЖАТЬ ОПАСНЫХ УВЛЕЧЕНИЙ ПОДРОСТКОВ?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ПЛАНКИНГ</dc:title>
  <dc:creator>Nailya</dc:creator>
  <cp:lastModifiedBy>user</cp:lastModifiedBy>
  <cp:revision>57</cp:revision>
  <dcterms:created xsi:type="dcterms:W3CDTF">2016-05-03T13:00:37Z</dcterms:created>
  <dcterms:modified xsi:type="dcterms:W3CDTF">2019-10-31T12:39:27Z</dcterms:modified>
</cp:coreProperties>
</file>