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  <p:sldId id="263" r:id="rId9"/>
    <p:sldId id="264" r:id="rId10"/>
  </p:sldIdLst>
  <p:sldSz cx="9144000" cy="5143500" type="screen16x9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910D"/>
    <a:srgbClr val="A3E729"/>
    <a:srgbClr val="FFD525"/>
    <a:srgbClr val="FFFFFF"/>
    <a:srgbClr val="FFD10D"/>
    <a:srgbClr val="FFFF99"/>
    <a:srgbClr val="FFFF66"/>
    <a:srgbClr val="BCFF79"/>
    <a:srgbClr val="A9FF53"/>
    <a:srgbClr val="99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94" d="100"/>
          <a:sy n="94" d="100"/>
        </p:scale>
        <p:origin x="-168" y="-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82EF13-143B-459E-8484-E3EA4AA5AD64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FE151D-3CCF-4F5E-A975-7DEB389D848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1472" y="964395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2400" b="1" dirty="0" smtClean="0"/>
            </a:br>
            <a:r>
              <a:rPr lang="ru-RU" sz="2400" b="1" dirty="0" smtClean="0"/>
              <a:t>И ПСИХОТРОПНЫХ ВЕЩЕСТВ»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8794" y="428611"/>
            <a:ext cx="5786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 smtClean="0"/>
          </a:p>
          <a:p>
            <a:endParaRPr lang="ru-RU" sz="2800" b="1" dirty="0">
              <a:solidFill>
                <a:srgbClr val="33910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3987720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7 – 11 класс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1800" b="1" dirty="0" smtClean="0">
                <a:latin typeface="+mn-lt"/>
              </a:rPr>
            </a:br>
            <a:r>
              <a:rPr lang="ru-RU" sz="1800" b="1" dirty="0" smtClean="0">
                <a:latin typeface="+mn-lt"/>
              </a:rPr>
              <a:t>и психотропных веществ»</a:t>
            </a:r>
            <a:endParaRPr lang="ru-RU" sz="18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ru-RU" sz="2000" dirty="0" smtClean="0"/>
          </a:p>
          <a:p>
            <a:pPr algn="just"/>
            <a:r>
              <a:rPr lang="ru-RU" sz="2400" dirty="0" smtClean="0"/>
              <a:t>«Первые случайные пробы» наркотиков                            в подростковом и юношеском возрасте приводят                         к быстрому формированию зависимости, нарушению процесса социализации, различным негативным последствиям и правонарушениям. </a:t>
            </a: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 «Первую пробу» совершают «из любопытства и/или за компанию», «для того, чтобы испытать новые ощущения», а также «потому, что «это модно» и они не хотят «отличаться от одноклассников».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05576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>и психотропных веществ»</a:t>
            </a:r>
            <a:r>
              <a:rPr lang="ru-RU" sz="5400" b="1" dirty="0"/>
              <a:t/>
            </a:r>
            <a:br>
              <a:rPr lang="ru-RU" sz="5400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Мероприятия по раннему выявлению незаконного потребления наркотических средств проводятся во всех образовательных организациях Российской Федерации с 2014-2015 учебного года. 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89552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1800" b="1" dirty="0">
                <a:latin typeface="+mn-lt"/>
              </a:rPr>
            </a:br>
            <a:r>
              <a:rPr lang="ru-RU" sz="1800" b="1" dirty="0">
                <a:latin typeface="+mn-lt"/>
              </a:rPr>
              <a:t>и психотропных веществ»</a:t>
            </a:r>
            <a:br>
              <a:rPr lang="ru-RU" sz="1800" b="1" dirty="0">
                <a:latin typeface="+mn-lt"/>
              </a:rPr>
            </a:br>
            <a:endParaRPr lang="ru-RU" sz="1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51610"/>
            <a:ext cx="8043890" cy="32918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Проводится</a:t>
            </a:r>
            <a:br>
              <a:rPr lang="ru-RU" sz="2400" dirty="0" smtClean="0"/>
            </a:br>
            <a:r>
              <a:rPr lang="ru-RU" sz="2400" dirty="0" smtClean="0"/>
              <a:t>в общеобразовательных организациях </a:t>
            </a:r>
            <a:br>
              <a:rPr lang="ru-RU" sz="2400" dirty="0" smtClean="0"/>
            </a:br>
            <a:r>
              <a:rPr lang="ru-RU" sz="2400" dirty="0" smtClean="0"/>
              <a:t>и профессиональных образовательных организациях, </a:t>
            </a:r>
            <a:br>
              <a:rPr lang="ru-RU" sz="2400" dirty="0" smtClean="0"/>
            </a:br>
            <a:r>
              <a:rPr lang="ru-RU" sz="2400" dirty="0" smtClean="0"/>
              <a:t>а также в образовательных организациях высшего образования.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3528"/>
            <a:ext cx="8229600" cy="102630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1800" b="1" dirty="0">
                <a:latin typeface="+mn-lt"/>
              </a:rPr>
            </a:br>
            <a:r>
              <a:rPr lang="ru-RU" sz="1800" b="1" dirty="0">
                <a:latin typeface="+mn-lt"/>
              </a:rPr>
              <a:t>и психотропных веществ»</a:t>
            </a:r>
            <a:br>
              <a:rPr lang="ru-RU" sz="1800" b="1" dirty="0">
                <a:latin typeface="+mn-lt"/>
              </a:rPr>
            </a:br>
            <a:endParaRPr lang="ru-RU" sz="1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93024"/>
            <a:ext cx="8229600" cy="3201599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400" b="1" dirty="0" smtClean="0"/>
              <a:t>Принцип добровольности:</a:t>
            </a:r>
          </a:p>
          <a:p>
            <a:pPr algn="just"/>
            <a:r>
              <a:rPr lang="ru-RU" sz="2400" dirty="0" smtClean="0"/>
              <a:t>Обучающиеся от 15 лет самостоятельно, от 13 до 15 лет их родители (законные представители) дают информированное добровольное согласие на прохождение социально-психологического тестирования.</a:t>
            </a:r>
          </a:p>
          <a:p>
            <a:pPr algn="just"/>
            <a:endParaRPr lang="ru-RU" sz="2400" dirty="0" smtClean="0"/>
          </a:p>
          <a:p>
            <a:pPr algn="ctr">
              <a:buNone/>
            </a:pPr>
            <a:r>
              <a:rPr lang="ru-RU" sz="2400" b="1" dirty="0" smtClean="0"/>
              <a:t>Принцип конфиденциальности:</a:t>
            </a:r>
          </a:p>
          <a:p>
            <a:pPr algn="just"/>
            <a:r>
              <a:rPr lang="ru-RU" sz="2400" dirty="0" smtClean="0"/>
              <a:t>Результаты социально-психологического тестирования сообщаются только лично обучающемуся, прошедшему тестирование, или родителям (законным представителям).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81540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1800" b="1" dirty="0">
                <a:latin typeface="+mn-lt"/>
              </a:rPr>
            </a:br>
            <a:r>
              <a:rPr lang="ru-RU" sz="1800" b="1" dirty="0">
                <a:latin typeface="+mn-lt"/>
              </a:rPr>
              <a:t>и психотропных веществ»</a:t>
            </a:r>
            <a:br>
              <a:rPr lang="ru-RU" sz="1800" b="1" dirty="0">
                <a:latin typeface="+mn-lt"/>
              </a:rPr>
            </a:br>
            <a:endParaRPr lang="ru-RU" sz="1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3759"/>
            <a:ext cx="8229600" cy="30408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/>
              <a:t>Принцип ненаказуемости:</a:t>
            </a:r>
          </a:p>
          <a:p>
            <a:pPr algn="just"/>
            <a:r>
              <a:rPr lang="ru-RU" sz="2400" dirty="0" smtClean="0"/>
              <a:t>Результаты социально-психологического тестирования не являются основанием для применения мер дисциплинарного наказания.</a:t>
            </a:r>
          </a:p>
          <a:p>
            <a:pPr algn="just"/>
            <a:endParaRPr lang="ru-RU" sz="2400" dirty="0" smtClean="0"/>
          </a:p>
          <a:p>
            <a:pPr algn="ctr">
              <a:buNone/>
            </a:pPr>
            <a:r>
              <a:rPr lang="ru-RU" sz="2400" b="1" dirty="0" smtClean="0"/>
              <a:t>Принцип помощи:</a:t>
            </a:r>
          </a:p>
          <a:p>
            <a:pPr algn="just"/>
            <a:r>
              <a:rPr lang="ru-RU" sz="2400" dirty="0" smtClean="0"/>
              <a:t>По результатам тестирования можно обратиться            за помощью к психологу.</a:t>
            </a:r>
          </a:p>
          <a:p>
            <a:pPr algn="just"/>
            <a:endParaRPr lang="ru-RU" sz="24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+mn-lt"/>
              </a:rPr>
              <a:t>«Социально-психологическое тестирование на предмет раннего выявления незаконного потребления наркотических средств </a:t>
            </a:r>
            <a:br>
              <a:rPr lang="ru-RU" sz="2000" b="1" dirty="0">
                <a:latin typeface="+mn-lt"/>
              </a:rPr>
            </a:br>
            <a:r>
              <a:rPr lang="ru-RU" sz="2000" b="1" dirty="0">
                <a:latin typeface="+mn-lt"/>
              </a:rPr>
              <a:t>и психотропных веществ»</a:t>
            </a:r>
            <a:r>
              <a:rPr lang="ru-RU" sz="9600" b="1" dirty="0"/>
              <a:t/>
            </a:r>
            <a:br>
              <a:rPr lang="ru-RU" sz="9600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200" b="1" dirty="0" smtClean="0"/>
          </a:p>
          <a:p>
            <a:pPr marL="0" indent="0" algn="ctr">
              <a:buNone/>
            </a:pPr>
            <a:endParaRPr lang="ru-RU" sz="2400" b="1" dirty="0" smtClean="0"/>
          </a:p>
          <a:p>
            <a:pPr marL="0" indent="0" algn="ctr">
              <a:buNone/>
            </a:pPr>
            <a:r>
              <a:rPr lang="ru-RU" sz="2400" b="1" dirty="0" smtClean="0"/>
              <a:t>Социально-психологическое тестирование- </a:t>
            </a:r>
            <a:r>
              <a:rPr lang="ru-RU" sz="2400" dirty="0" smtClean="0"/>
              <a:t>это психодиагностическое обследование, позволяющее выявлять </a:t>
            </a:r>
            <a:r>
              <a:rPr lang="ru-RU" sz="2400" b="1" dirty="0" smtClean="0"/>
              <a:t>исключительно психологические </a:t>
            </a:r>
            <a:r>
              <a:rPr lang="ru-RU" sz="2400" dirty="0" smtClean="0"/>
              <a:t>«факторы риска» возможного вовлечения в зависимое поведение.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97564"/>
            <a:ext cx="8229600" cy="85725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+mn-lt"/>
              </a:rPr>
              <a:t>Результаты социально-педагогического тестирования:</a:t>
            </a:r>
            <a:endParaRPr lang="ru-RU" sz="44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000" dirty="0"/>
          </a:p>
          <a:p>
            <a:pPr algn="just"/>
            <a:endParaRPr lang="ru-RU" sz="2000" dirty="0" smtClean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не являются достаточным основанием для постановки тестируемого на какой-либо вид учета (</a:t>
            </a:r>
            <a:r>
              <a:rPr lang="ru-RU" sz="2400" dirty="0" err="1" smtClean="0"/>
              <a:t>внутришкольный</a:t>
            </a:r>
            <a:r>
              <a:rPr lang="ru-RU" sz="2400" dirty="0" smtClean="0"/>
              <a:t>, наркологический учет или постановки иного </a:t>
            </a:r>
            <a:r>
              <a:rPr lang="ru-RU" sz="2400" smtClean="0"/>
              <a:t>диагноза).</a:t>
            </a:r>
            <a:endParaRPr lang="ru-RU" sz="24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7594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+mn-lt"/>
              </a:rPr>
              <a:t>Социально-психологическое тестирование позволяет </a:t>
            </a:r>
            <a:r>
              <a:rPr lang="ru-RU" sz="3100" b="1" dirty="0">
                <a:latin typeface="+mn-lt"/>
              </a:rPr>
              <a:t>мобилизовать  социально-психологические ресурсы»</a:t>
            </a:r>
            <a:r>
              <a:rPr lang="ru-RU" sz="3100" dirty="0">
                <a:latin typeface="+mn-lt"/>
              </a:rPr>
              <a:t>: </a:t>
            </a:r>
            <a:r>
              <a:rPr lang="ru-RU" sz="5400" dirty="0"/>
              <a:t/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99642"/>
            <a:ext cx="8229600" cy="3291840"/>
          </a:xfrm>
        </p:spPr>
        <p:txBody>
          <a:bodyPr>
            <a:normAutofit/>
          </a:bodyPr>
          <a:lstStyle/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формирование  </a:t>
            </a:r>
            <a:r>
              <a:rPr lang="ru-RU" sz="2400" dirty="0"/>
              <a:t>личностных качеств, необходимых для конструктивного, успешного и ответственного поведения в обществе</a:t>
            </a:r>
            <a:r>
              <a:rPr lang="ru-RU" sz="2400" dirty="0" smtClean="0"/>
              <a:t>;</a:t>
            </a:r>
          </a:p>
          <a:p>
            <a:pPr marL="0" indent="0" algn="just">
              <a:buNone/>
            </a:pPr>
            <a:endParaRPr lang="ru-RU" sz="2400" dirty="0"/>
          </a:p>
          <a:p>
            <a:pPr algn="just"/>
            <a:r>
              <a:rPr lang="ru-RU" sz="2400" dirty="0" smtClean="0"/>
              <a:t>развитие навыков </a:t>
            </a:r>
            <a:r>
              <a:rPr lang="ru-RU" sz="2400" dirty="0" err="1"/>
              <a:t>совладания</a:t>
            </a:r>
            <a:r>
              <a:rPr lang="ru-RU" sz="2400" dirty="0"/>
              <a:t> со стрессом: принятия решений, обращения за социальной поддержкой, избегания опасных </a:t>
            </a:r>
            <a:r>
              <a:rPr lang="ru-RU" sz="2400" dirty="0" smtClean="0"/>
              <a:t>ситуаций</a:t>
            </a:r>
            <a:endParaRPr lang="ru-RU" sz="2400" dirty="0"/>
          </a:p>
          <a:p>
            <a:pPr algn="just"/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c4de36cff1ec7125447e19f5a46e3d31a6810c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450</TotalTime>
  <Words>331</Words>
  <Application>Microsoft Office PowerPoint</Application>
  <PresentationFormat>Экран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 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 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 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 </vt:lpstr>
      <vt:lpstr>«Социально-психологическое тестирование на предмет раннего выявления незаконного потребления наркотических средств  и психотропных веществ» </vt:lpstr>
      <vt:lpstr>Результаты социально-педагогического тестирования:</vt:lpstr>
      <vt:lpstr>Социально-психологическое тестирование позволяет мобилизовать  социально-психологические ресурсы»: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user</cp:lastModifiedBy>
  <cp:revision>63</cp:revision>
  <dcterms:created xsi:type="dcterms:W3CDTF">2014-05-16T14:39:08Z</dcterms:created>
  <dcterms:modified xsi:type="dcterms:W3CDTF">2019-11-01T11:53:47Z</dcterms:modified>
</cp:coreProperties>
</file>